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PT Sans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iwv77IcbJAIbT7P0EE7CgtZh9m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TSans-bold.fntdata"/><Relationship Id="rId12" Type="http://schemas.openxmlformats.org/officeDocument/2006/relationships/font" Target="fonts/PTSans-regular.fntdata"/><Relationship Id="rId15" Type="http://schemas.openxmlformats.org/officeDocument/2006/relationships/font" Target="fonts/PTSans-boldItalic.fntdata"/><Relationship Id="rId14" Type="http://schemas.openxmlformats.org/officeDocument/2006/relationships/font" Target="fonts/PTSans-italic.fntdata"/><Relationship Id="rId16" Type="http://customschemas.google.com/relationships/presentationmetadata" Target="metadata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#of visitors</a:t>
            </a:r>
            <a:r>
              <a:rPr lang="en-US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over Time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E3F6-4291-ABEF-6F61848D0B90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E3F6-4291-ABEF-6F61848D0B90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E3F6-4291-ABEF-6F61848D0B90}"/>
              </c:ext>
            </c:extLst>
          </c:dPt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[$$-409]#,##0</c:formatCode>
                <c:ptCount val="12"/>
                <c:pt idx="0">
                  <c:v>50</c:v>
                </c:pt>
                <c:pt idx="1">
                  <c:v>30</c:v>
                </c:pt>
                <c:pt idx="2">
                  <c:v>30</c:v>
                </c:pt>
                <c:pt idx="3">
                  <c:v>25</c:v>
                </c:pt>
                <c:pt idx="4">
                  <c:v>35</c:v>
                </c:pt>
                <c:pt idx="5">
                  <c:v>40</c:v>
                </c:pt>
                <c:pt idx="6" formatCode="#,##0">
                  <c:v>45</c:v>
                </c:pt>
                <c:pt idx="7" formatCode="#,##0">
                  <c:v>45</c:v>
                </c:pt>
                <c:pt idx="8" formatCode="#,##0">
                  <c:v>65</c:v>
                </c:pt>
                <c:pt idx="9" formatCode="#,##0">
                  <c:v>40</c:v>
                </c:pt>
                <c:pt idx="10" formatCode="#,##0">
                  <c:v>35</c:v>
                </c:pt>
                <c:pt idx="11" formatCode="#,##0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3F6-4291-ABEF-6F61848D0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0041416"/>
        <c:axId val="1000041744"/>
      </c:lineChart>
      <c:catAx>
        <c:axId val="100004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0041744"/>
        <c:crosses val="autoZero"/>
        <c:auto val="1"/>
        <c:lblAlgn val="ctr"/>
        <c:lblOffset val="100"/>
        <c:noMultiLvlLbl val="0"/>
      </c:catAx>
      <c:valAx>
        <c:axId val="100004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0041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Issues for the “classical” approach: - not all hard and soft limitations are taken into account,  a suboptimal decision = high costs and lost sales/idle time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Issues with an “advance option” – Typically high cost of foreign solution while a lack of compliance with a local legislation = the most important hard limitations are not taken into account. Those of them who use AI trains it on data of one company only = the limited set of date to train = lower quality of rostering</a:t>
            </a:r>
            <a:endParaRPr/>
          </a:p>
        </p:txBody>
      </p:sp>
      <p:sp>
        <p:nvSpPr>
          <p:cNvPr id="265" name="Google Shape;26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Image" showMasterSp="0">
  <p:cSld name="Title Slide with Image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/>
          <p:nvPr>
            <p:ph idx="2" type="pic"/>
          </p:nvPr>
        </p:nvSpPr>
        <p:spPr>
          <a:xfrm>
            <a:off x="0" y="0"/>
            <a:ext cx="9620250" cy="637135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4" name="Google Shape;24;p9"/>
          <p:cNvSpPr txBox="1"/>
          <p:nvPr>
            <p:ph type="ctrTitle"/>
          </p:nvPr>
        </p:nvSpPr>
        <p:spPr>
          <a:xfrm>
            <a:off x="3200400" y="2811053"/>
            <a:ext cx="8991600" cy="12612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180000" spcFirstLastPara="1" rIns="252000" wrap="square" tIns="1800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PT Sans"/>
              <a:buNone/>
              <a:defRPr b="1" sz="2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" type="subTitle"/>
          </p:nvPr>
        </p:nvSpPr>
        <p:spPr>
          <a:xfrm>
            <a:off x="3200400" y="4061039"/>
            <a:ext cx="6580188" cy="580921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9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7" name="Google Shape;27;p9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8" name="Google Shape;28;p9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" name="Google Shape;29;p9"/>
          <p:cNvSpPr/>
          <p:nvPr/>
        </p:nvSpPr>
        <p:spPr>
          <a:xfrm>
            <a:off x="9780588" y="269861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0" name="Google Shape;30;p9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with Subtitle">
  <p:cSld name="Comparison with Sub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PT Sans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2" type="body"/>
          </p:nvPr>
        </p:nvSpPr>
        <p:spPr>
          <a:xfrm>
            <a:off x="432000" y="2307689"/>
            <a:ext cx="5472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4" name="Google Shape;94;p18"/>
          <p:cNvSpPr txBox="1"/>
          <p:nvPr>
            <p:ph idx="3" type="body"/>
          </p:nvPr>
        </p:nvSpPr>
        <p:spPr>
          <a:xfrm>
            <a:off x="432000" y="2815037"/>
            <a:ext cx="5472000" cy="33769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4" type="body"/>
          </p:nvPr>
        </p:nvSpPr>
        <p:spPr>
          <a:xfrm>
            <a:off x="6300000" y="2308214"/>
            <a:ext cx="5472000" cy="358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8"/>
          <p:cNvSpPr txBox="1"/>
          <p:nvPr>
            <p:ph idx="5" type="body"/>
          </p:nvPr>
        </p:nvSpPr>
        <p:spPr>
          <a:xfrm>
            <a:off x="6299887" y="2812214"/>
            <a:ext cx="5472113" cy="33790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descr="Accent block left" id="99" name="Google Shape;99;p18"/>
          <p:cNvSpPr/>
          <p:nvPr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descr="Accent bar right&#10;" id="100" name="Google Shape;100;p18"/>
          <p:cNvSpPr/>
          <p:nvPr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Photo">
  <p:cSld name="Large Photo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/>
          <p:nvPr>
            <p:ph idx="2" type="pic"/>
          </p:nvPr>
        </p:nvSpPr>
        <p:spPr>
          <a:xfrm>
            <a:off x="0" y="1"/>
            <a:ext cx="12192000" cy="63713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6096000" y="5359400"/>
            <a:ext cx="5664000" cy="5658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6" name="Google Shape;106;p19"/>
          <p:cNvSpPr txBox="1"/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Thank You">
    <p:bg>
      <p:bgPr>
        <a:solidFill>
          <a:srgbClr val="F2F2F2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/>
          <p:nvPr>
            <p:ph idx="2" type="pic"/>
          </p:nvPr>
        </p:nvSpPr>
        <p:spPr>
          <a:xfrm>
            <a:off x="0" y="0"/>
            <a:ext cx="9780102" cy="6804025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9" name="Google Shape;109;p20"/>
          <p:cNvSpPr txBox="1"/>
          <p:nvPr>
            <p:ph type="ctrTitle"/>
          </p:nvPr>
        </p:nvSpPr>
        <p:spPr>
          <a:xfrm>
            <a:off x="8458200" y="2798354"/>
            <a:ext cx="3733800" cy="10136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180000" spcFirstLastPara="1" rIns="252000" wrap="square" tIns="1800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T Sans"/>
              <a:buNone/>
              <a:defRPr b="1"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8458200" y="3957705"/>
            <a:ext cx="2910342" cy="316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7200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3" type="body"/>
          </p:nvPr>
        </p:nvSpPr>
        <p:spPr>
          <a:xfrm>
            <a:off x="8458200" y="4306722"/>
            <a:ext cx="2910342" cy="316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7200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4" type="body"/>
          </p:nvPr>
        </p:nvSpPr>
        <p:spPr>
          <a:xfrm>
            <a:off x="8458200" y="4687956"/>
            <a:ext cx="2910342" cy="316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7200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5" type="body"/>
          </p:nvPr>
        </p:nvSpPr>
        <p:spPr>
          <a:xfrm>
            <a:off x="8458200" y="5004756"/>
            <a:ext cx="2910342" cy="3168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72000" wrap="square" tIns="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20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17" name="Google Shape;117;p20"/>
          <p:cNvSpPr/>
          <p:nvPr/>
        </p:nvSpPr>
        <p:spPr>
          <a:xfrm>
            <a:off x="8458200" y="2685912"/>
            <a:ext cx="3733800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18" name="Google Shape;118;p20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and Content">
  <p:cSld name="Title, Subtitle, and Conten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PT Sans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2" type="body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21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1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with Subtitle">
  <p:cSld name="Two Content with Subtitl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PT Sans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2" type="body"/>
          </p:nvPr>
        </p:nvSpPr>
        <p:spPr>
          <a:xfrm>
            <a:off x="432000" y="1512000"/>
            <a:ext cx="5472000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3" type="body"/>
          </p:nvPr>
        </p:nvSpPr>
        <p:spPr>
          <a:xfrm>
            <a:off x="6299887" y="1511250"/>
            <a:ext cx="5472113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">
  <p:cSld name="3 Colum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PT Sans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2" type="body"/>
          </p:nvPr>
        </p:nvSpPr>
        <p:spPr>
          <a:xfrm>
            <a:off x="432000" y="1512000"/>
            <a:ext cx="3600000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3" type="body"/>
          </p:nvPr>
        </p:nvSpPr>
        <p:spPr>
          <a:xfrm>
            <a:off x="4301550" y="1511476"/>
            <a:ext cx="3600450" cy="4679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4" type="body"/>
          </p:nvPr>
        </p:nvSpPr>
        <p:spPr>
          <a:xfrm>
            <a:off x="8171550" y="1511475"/>
            <a:ext cx="3600450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3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Column">
  <p:cSld name="5 Column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PT Sans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4"/>
          <p:cNvSpPr txBox="1"/>
          <p:nvPr>
            <p:ph idx="2" type="body"/>
          </p:nvPr>
        </p:nvSpPr>
        <p:spPr>
          <a:xfrm>
            <a:off x="432000" y="1512000"/>
            <a:ext cx="2160000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24"/>
          <p:cNvSpPr txBox="1"/>
          <p:nvPr>
            <p:ph idx="3" type="body"/>
          </p:nvPr>
        </p:nvSpPr>
        <p:spPr>
          <a:xfrm>
            <a:off x="2726412" y="1512000"/>
            <a:ext cx="2160588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24"/>
          <p:cNvSpPr txBox="1"/>
          <p:nvPr>
            <p:ph idx="4" type="body"/>
          </p:nvPr>
        </p:nvSpPr>
        <p:spPr>
          <a:xfrm>
            <a:off x="5021412" y="1512000"/>
            <a:ext cx="2160588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4"/>
          <p:cNvSpPr txBox="1"/>
          <p:nvPr>
            <p:ph idx="5" type="body"/>
          </p:nvPr>
        </p:nvSpPr>
        <p:spPr>
          <a:xfrm>
            <a:off x="7316412" y="1507535"/>
            <a:ext cx="2160588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24"/>
          <p:cNvSpPr txBox="1"/>
          <p:nvPr>
            <p:ph idx="6" type="body"/>
          </p:nvPr>
        </p:nvSpPr>
        <p:spPr>
          <a:xfrm>
            <a:off x="9611412" y="1507535"/>
            <a:ext cx="2160588" cy="4683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" name="Google Shape;148;p24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4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rgbClr val="F2F2F2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ctrTitle"/>
          </p:nvPr>
        </p:nvSpPr>
        <p:spPr>
          <a:xfrm>
            <a:off x="3200400" y="2811053"/>
            <a:ext cx="8991600" cy="12612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0000" lIns="180000" spcFirstLastPara="1" rIns="252000" wrap="square" tIns="1800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T Sans"/>
              <a:buNone/>
              <a:defRPr b="1"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5"/>
          <p:cNvSpPr txBox="1"/>
          <p:nvPr>
            <p:ph idx="1" type="subTitle"/>
          </p:nvPr>
        </p:nvSpPr>
        <p:spPr>
          <a:xfrm>
            <a:off x="3200400" y="4061039"/>
            <a:ext cx="6580188" cy="580921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25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4" name="Google Shape;154;p25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5" name="Google Shape;155;p25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56" name="Google Shape;156;p25"/>
          <p:cNvSpPr/>
          <p:nvPr/>
        </p:nvSpPr>
        <p:spPr>
          <a:xfrm>
            <a:off x="9780588" y="269861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bg>
      <p:bgPr>
        <a:solidFill>
          <a:srgbClr val="3F3F3F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title"/>
          </p:nvPr>
        </p:nvSpPr>
        <p:spPr>
          <a:xfrm>
            <a:off x="-1700" y="2156226"/>
            <a:ext cx="5958000" cy="195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80000" lIns="252000" spcFirstLastPara="1" rIns="180000" wrap="square" tIns="180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T Sans"/>
              <a:buNone/>
              <a:defRPr b="1" sz="600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6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6"/>
          <p:cNvSpPr/>
          <p:nvPr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1" name="Google Shape;161;p26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2" name="Google Shape;162;p26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3" name="Google Shape;163;p26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4" name="Google Shape;164;p26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5" name="Google Shape;165;p26"/>
          <p:cNvSpPr txBox="1"/>
          <p:nvPr>
            <p:ph idx="1" type="body"/>
          </p:nvPr>
        </p:nvSpPr>
        <p:spPr>
          <a:xfrm>
            <a:off x="0" y="4114627"/>
            <a:ext cx="5956300" cy="1095056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252000" spcFirstLastPara="1" rIns="180000" wrap="square" tIns="1800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PT Sans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7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7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Google Shape;170;p27"/>
          <p:cNvSpPr txBox="1"/>
          <p:nvPr>
            <p:ph idx="1" type="body"/>
          </p:nvPr>
        </p:nvSpPr>
        <p:spPr>
          <a:xfrm>
            <a:off x="6311886" y="1007250"/>
            <a:ext cx="5460114" cy="5169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27"/>
          <p:cNvSpPr txBox="1"/>
          <p:nvPr>
            <p:ph idx="2" type="body"/>
          </p:nvPr>
        </p:nvSpPr>
        <p:spPr>
          <a:xfrm>
            <a:off x="431999" y="1007250"/>
            <a:ext cx="5448115" cy="5169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PT Sans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0"/>
          <p:cNvSpPr txBox="1"/>
          <p:nvPr>
            <p:ph idx="1" type="body"/>
          </p:nvPr>
        </p:nvSpPr>
        <p:spPr>
          <a:xfrm>
            <a:off x="432000" y="1008000"/>
            <a:ext cx="11328000" cy="5183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432000" y="432000"/>
            <a:ext cx="3932037" cy="141127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PT Sans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8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8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descr="Accent block left" id="176" name="Google Shape;176;p28"/>
          <p:cNvSpPr/>
          <p:nvPr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7" name="Google Shape;177;p28"/>
          <p:cNvSpPr txBox="1"/>
          <p:nvPr>
            <p:ph idx="1" type="body"/>
          </p:nvPr>
        </p:nvSpPr>
        <p:spPr>
          <a:xfrm>
            <a:off x="4788816" y="432001"/>
            <a:ext cx="6971184" cy="5429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 sz="1800"/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 sz="1400"/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 sz="14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78" name="Google Shape;178;p28"/>
          <p:cNvSpPr txBox="1"/>
          <p:nvPr>
            <p:ph idx="2" type="body"/>
          </p:nvPr>
        </p:nvSpPr>
        <p:spPr>
          <a:xfrm>
            <a:off x="432000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432000" y="432000"/>
            <a:ext cx="3932037" cy="141127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PT Sans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29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9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descr="Accent block left" id="183" name="Google Shape;183;p29"/>
          <p:cNvSpPr/>
          <p:nvPr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84" name="Google Shape;184;p29"/>
          <p:cNvSpPr txBox="1"/>
          <p:nvPr>
            <p:ph idx="1" type="body"/>
          </p:nvPr>
        </p:nvSpPr>
        <p:spPr>
          <a:xfrm>
            <a:off x="432000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85" name="Google Shape;185;p29"/>
          <p:cNvSpPr/>
          <p:nvPr>
            <p:ph idx="2" type="pic"/>
          </p:nvPr>
        </p:nvSpPr>
        <p:spPr>
          <a:xfrm>
            <a:off x="4788816" y="432001"/>
            <a:ext cx="6971184" cy="542905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Title and Subtitle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PT Sans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0"/>
          <p:cNvSpPr txBox="1"/>
          <p:nvPr>
            <p:ph idx="1" type="body"/>
          </p:nvPr>
        </p:nvSpPr>
        <p:spPr>
          <a:xfrm>
            <a:off x="431800" y="1008000"/>
            <a:ext cx="11339513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30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30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1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4" name="Google Shape;194;p31"/>
          <p:cNvSpPr txBox="1"/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31"/>
          <p:cNvSpPr txBox="1"/>
          <p:nvPr>
            <p:ph idx="1" type="body"/>
          </p:nvPr>
        </p:nvSpPr>
        <p:spPr>
          <a:xfrm>
            <a:off x="1664370" y="2033588"/>
            <a:ext cx="8863262" cy="2790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6000"/>
              <a:buNone/>
              <a:defRPr sz="6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2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PT Sans"/>
              <a:buNone/>
              <a:defRPr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descr="Accent block left" id="41" name="Google Shape;41;p11"/>
          <p:cNvSpPr/>
          <p:nvPr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descr="Accent bar right&#10;" id="42" name="Google Shape;42;p11"/>
          <p:cNvSpPr/>
          <p:nvPr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431800" y="1224128"/>
            <a:ext cx="5448115" cy="3587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6312086" y="1224128"/>
            <a:ext cx="5447914" cy="3587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1"/>
          <p:cNvSpPr txBox="1"/>
          <p:nvPr>
            <p:ph idx="3" type="body"/>
          </p:nvPr>
        </p:nvSpPr>
        <p:spPr>
          <a:xfrm>
            <a:off x="6299886" y="1955731"/>
            <a:ext cx="5447914" cy="42339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4" type="body"/>
          </p:nvPr>
        </p:nvSpPr>
        <p:spPr>
          <a:xfrm>
            <a:off x="431800" y="1943031"/>
            <a:ext cx="5447914" cy="4246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" name="Google Shape;50;p12"/>
          <p:cNvSpPr txBox="1"/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Image Layout 1">
  <p:cSld name="Text Image Layout 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/>
          <p:nvPr>
            <p:ph idx="2" type="pic"/>
          </p:nvPr>
        </p:nvSpPr>
        <p:spPr>
          <a:xfrm>
            <a:off x="6096000" y="-1"/>
            <a:ext cx="6096000" cy="63713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3" name="Google Shape;53;p13"/>
          <p:cNvSpPr txBox="1"/>
          <p:nvPr>
            <p:ph type="title"/>
          </p:nvPr>
        </p:nvSpPr>
        <p:spPr>
          <a:xfrm>
            <a:off x="7111800" y="3802899"/>
            <a:ext cx="4648200" cy="98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T Sans"/>
              <a:buNone/>
              <a:defRPr b="1" sz="60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7111800" y="4787900"/>
            <a:ext cx="4648200" cy="11628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3" type="body"/>
          </p:nvPr>
        </p:nvSpPr>
        <p:spPr>
          <a:xfrm>
            <a:off x="432000" y="2668686"/>
            <a:ext cx="5472000" cy="299942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Image Layout 2">
  <p:cSld name="Text Image Layout 2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>
            <p:ph idx="2" type="pic"/>
          </p:nvPr>
        </p:nvSpPr>
        <p:spPr>
          <a:xfrm>
            <a:off x="0" y="-1"/>
            <a:ext cx="6096000" cy="63713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5118100" y="1869795"/>
            <a:ext cx="6641900" cy="112434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T Sans"/>
              <a:buNone/>
              <a:defRPr b="1" sz="6000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5118334" y="2994141"/>
            <a:ext cx="6641626" cy="590155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3" type="body"/>
          </p:nvPr>
        </p:nvSpPr>
        <p:spPr>
          <a:xfrm>
            <a:off x="6288000" y="3763648"/>
            <a:ext cx="5472000" cy="2428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F2F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>
            <p:ph idx="2" type="pic"/>
          </p:nvPr>
        </p:nvSpPr>
        <p:spPr>
          <a:xfrm>
            <a:off x="0" y="0"/>
            <a:ext cx="9780588" cy="637135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6235700" y="4148860"/>
            <a:ext cx="5956300" cy="1100565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252000" wrap="square" tIns="1800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indent="-2286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/>
          <p:nvPr/>
        </p:nvSpPr>
        <p:spPr>
          <a:xfrm>
            <a:off x="9780588" y="52477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5" name="Google Shape;75;p15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er Slide 2">
  <p:cSld name="Divier Slide 2">
    <p:bg>
      <p:bgPr>
        <a:solidFill>
          <a:srgbClr val="3F3F3F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/>
          <p:nvPr>
            <p:ph idx="2" type="pic"/>
          </p:nvPr>
        </p:nvSpPr>
        <p:spPr>
          <a:xfrm>
            <a:off x="2411412" y="0"/>
            <a:ext cx="9780588" cy="637135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78" name="Google Shape;78;p16"/>
          <p:cNvSpPr txBox="1"/>
          <p:nvPr>
            <p:ph type="title"/>
          </p:nvPr>
        </p:nvSpPr>
        <p:spPr>
          <a:xfrm>
            <a:off x="-1700" y="2156226"/>
            <a:ext cx="5958000" cy="195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80000" lIns="252000" spcFirstLastPara="1" rIns="180000" wrap="square" tIns="1800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T Sans"/>
              <a:buNone/>
              <a:defRPr b="1" sz="6000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0" y="4110760"/>
            <a:ext cx="5956300" cy="1100565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252000" spcFirstLastPara="1" rIns="180000" wrap="square" tIns="1800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indent="-228600" lvl="1" marL="9144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indent="-228600" lvl="4" marL="228600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6"/>
          <p:cNvSpPr/>
          <p:nvPr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2" name="Google Shape;82;p16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1.xml"/><Relationship Id="rId1" Type="http://schemas.openxmlformats.org/officeDocument/2006/relationships/image" Target="../media/image2.jpg"/><Relationship Id="rId2" Type="http://schemas.openxmlformats.org/officeDocument/2006/relationships/image" Target="../media/image1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26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3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1" name="Google Shape;11;p8"/>
          <p:cNvSpPr/>
          <p:nvPr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" name="Google Shape;12;p8"/>
          <p:cNvSpPr/>
          <p:nvPr/>
        </p:nvSpPr>
        <p:spPr>
          <a:xfrm>
            <a:off x="0" y="6371351"/>
            <a:ext cx="9780102" cy="432000"/>
          </a:xfrm>
          <a:custGeom>
            <a:rect b="b" l="l" r="r" t="t"/>
            <a:pathLst>
              <a:path extrusionOk="0" h="432000" w="9780102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" name="Google Shape;13;p8"/>
          <p:cNvSpPr txBox="1"/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PT Sans"/>
              <a:buNone/>
              <a:defRPr b="1" i="0" sz="3200" u="none" cap="none" strike="noStrik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8"/>
          <p:cNvSpPr txBox="1"/>
          <p:nvPr>
            <p:ph idx="1" type="body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3F3F3F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" name="Google Shape;17;p8"/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8" name="Google Shape;18;p8"/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19" name="Google Shape;19;p8"/>
          <p:cNvCxnSpPr/>
          <p:nvPr/>
        </p:nvCxnSpPr>
        <p:spPr>
          <a:xfrm rot="10800000">
            <a:off x="1" y="6371351"/>
            <a:ext cx="12191999" cy="0"/>
          </a:xfrm>
          <a:prstGeom prst="straightConnector1">
            <a:avLst/>
          </a:prstGeom>
          <a:noFill/>
          <a:ln cap="flat" cmpd="sng" w="9525">
            <a:solidFill>
              <a:srgbClr val="F2F2F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Logo&#10;&#10;Description automatically generated" id="20" name="Google Shape;20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926841" y="6412513"/>
            <a:ext cx="1592612" cy="384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21" name="Google Shape;21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094928" y="6385761"/>
            <a:ext cx="685171" cy="41110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8.png"/><Relationship Id="rId11" Type="http://schemas.openxmlformats.org/officeDocument/2006/relationships/image" Target="../media/image15.png"/><Relationship Id="rId10" Type="http://schemas.openxmlformats.org/officeDocument/2006/relationships/image" Target="../media/image11.png"/><Relationship Id="rId13" Type="http://schemas.openxmlformats.org/officeDocument/2006/relationships/image" Target="../media/image12.png"/><Relationship Id="rId12" Type="http://schemas.openxmlformats.org/officeDocument/2006/relationships/image" Target="../media/image16.png"/><Relationship Id="rId14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jpg"/><Relationship Id="rId5" Type="http://schemas.openxmlformats.org/officeDocument/2006/relationships/image" Target="../media/image18.jpg"/><Relationship Id="rId6" Type="http://schemas.openxmlformats.org/officeDocument/2006/relationships/image" Target="../media/image19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31.jpg"/><Relationship Id="rId9" Type="http://schemas.openxmlformats.org/officeDocument/2006/relationships/image" Target="../media/image29.png"/><Relationship Id="rId5" Type="http://schemas.openxmlformats.org/officeDocument/2006/relationships/image" Target="../media/image26.png"/><Relationship Id="rId6" Type="http://schemas.openxmlformats.org/officeDocument/2006/relationships/image" Target="../media/image30.png"/><Relationship Id="rId7" Type="http://schemas.openxmlformats.org/officeDocument/2006/relationships/image" Target="../media/image28.png"/><Relationship Id="rId8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jpg"/><Relationship Id="rId4" Type="http://schemas.openxmlformats.org/officeDocument/2006/relationships/hyperlink" Target="mailto:info@agroup.lv" TargetMode="External"/><Relationship Id="rId5" Type="http://schemas.openxmlformats.org/officeDocument/2006/relationships/hyperlink" Target="http://www.agroup.l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532" r="7533" t="0"/>
          <a:stretch/>
        </p:blipFill>
        <p:spPr>
          <a:xfrm>
            <a:off x="0" y="0"/>
            <a:ext cx="9620250" cy="637135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5" name="Google Shape;205;p1"/>
          <p:cNvSpPr txBox="1"/>
          <p:nvPr>
            <p:ph type="ctrTitle"/>
          </p:nvPr>
        </p:nvSpPr>
        <p:spPr>
          <a:xfrm>
            <a:off x="3200400" y="2796961"/>
            <a:ext cx="8991600" cy="126129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0000" lIns="180000" spcFirstLastPara="1" rIns="252000" wrap="square" tIns="18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PT Sans"/>
              <a:buNone/>
            </a:pPr>
            <a:r>
              <a:rPr lang="en-GB" sz="3600"/>
              <a:t>AI enabled workforce scheduling for Retail</a:t>
            </a:r>
            <a:br>
              <a:rPr lang="en-GB" sz="3600"/>
            </a:br>
            <a:r>
              <a:rPr b="0" lang="en-GB" sz="3600"/>
              <a:t>“Nursing problem”</a:t>
            </a:r>
            <a:br>
              <a:rPr lang="en-GB" sz="3600"/>
            </a:br>
            <a:endParaRPr sz="3600"/>
          </a:p>
        </p:txBody>
      </p:sp>
      <p:sp>
        <p:nvSpPr>
          <p:cNvPr id="206" name="Google Shape;206;p1"/>
          <p:cNvSpPr txBox="1"/>
          <p:nvPr>
            <p:ph idx="1" type="subTitle"/>
          </p:nvPr>
        </p:nvSpPr>
        <p:spPr>
          <a:xfrm>
            <a:off x="3200400" y="4061039"/>
            <a:ext cx="6419850" cy="1107126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GB" sz="2400"/>
              <a:t>Alexander Snurnitsyn | CEO | AGroup</a:t>
            </a:r>
            <a:endParaRPr/>
          </a:p>
        </p:txBody>
      </p:sp>
      <p:pic>
        <p:nvPicPr>
          <p:cNvPr descr="Logo&#10;&#10;Description automatically generated" id="207" name="Google Shape;20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560" y="4058256"/>
            <a:ext cx="2407130" cy="5809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sign&#10;&#10;Description automatically generated with medium confidence" id="208" name="Google Shape;20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02560" y="2090517"/>
            <a:ext cx="1742763" cy="580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"/>
          <p:cNvSpPr txBox="1"/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PT Sans"/>
              <a:buNone/>
            </a:pPr>
            <a:r>
              <a:rPr lang="en-GB"/>
              <a:t>Nursing problem</a:t>
            </a:r>
            <a:endParaRPr/>
          </a:p>
        </p:txBody>
      </p:sp>
      <p:sp>
        <p:nvSpPr>
          <p:cNvPr id="214" name="Google Shape;214;p2"/>
          <p:cNvSpPr txBox="1"/>
          <p:nvPr>
            <p:ph idx="1" type="body"/>
          </p:nvPr>
        </p:nvSpPr>
        <p:spPr>
          <a:xfrm>
            <a:off x="432000" y="1008000"/>
            <a:ext cx="5463703" cy="5183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2000"/>
              <a:buNone/>
            </a:pPr>
            <a:r>
              <a:rPr lang="en-GB" sz="20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While addressing </a:t>
            </a:r>
            <a:r>
              <a:rPr b="0" i="0" lang="en-GB" sz="20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GB" sz="20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  <a:r>
              <a:rPr b="0" i="0" lang="en-GB" sz="20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 we </a:t>
            </a:r>
            <a:r>
              <a:rPr lang="en-GB" sz="20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must</a:t>
            </a:r>
            <a:r>
              <a:rPr b="0" i="0" lang="en-GB" sz="20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 find a solution, which will satisfy the needs of nurses without compromising the </a:t>
            </a:r>
            <a:r>
              <a:rPr lang="en-GB" sz="20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  <a:r>
              <a:rPr b="0" i="0" lang="en-GB" sz="20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 of the hospital.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</a:pPr>
            <a:r>
              <a:rPr lang="en-GB" sz="1600"/>
              <a:t>	</a:t>
            </a:r>
            <a:endParaRPr/>
          </a:p>
        </p:txBody>
      </p:sp>
      <p:sp>
        <p:nvSpPr>
          <p:cNvPr id="215" name="Google Shape;215;p2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Copyright 2008-2022 SIA "AGroup".  All rights reserved. </a:t>
            </a:r>
            <a:endParaRPr/>
          </a:p>
        </p:txBody>
      </p:sp>
      <p:sp>
        <p:nvSpPr>
          <p:cNvPr id="216" name="Google Shape;216;p2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7" name="Google Shape;217;p2"/>
          <p:cNvSpPr txBox="1"/>
          <p:nvPr/>
        </p:nvSpPr>
        <p:spPr>
          <a:xfrm>
            <a:off x="6332029" y="864000"/>
            <a:ext cx="5225100" cy="16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Soft constraints’  examples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Nurses’ personal conflict </a:t>
            </a:r>
            <a:endParaRPr b="0" i="0" sz="1600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Laziness of some nurses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Charge nurses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18" name="Google Shape;218;p2"/>
          <p:cNvSpPr txBox="1"/>
          <p:nvPr/>
        </p:nvSpPr>
        <p:spPr>
          <a:xfrm>
            <a:off x="6296299" y="2593422"/>
            <a:ext cx="52251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Hard </a:t>
            </a:r>
            <a:r>
              <a:rPr b="1"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</a:t>
            </a:r>
            <a:r>
              <a:rPr b="1"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onstraints’ examples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en-GB" sz="16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hifts on the same / following day (e.g.</a:t>
            </a:r>
            <a:r>
              <a:rPr lang="en-GB" sz="16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i="0" lang="en-GB" sz="16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 no 24-hour duties)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Vacations</a:t>
            </a:r>
            <a:r>
              <a:rPr b="0" i="0" lang="en-GB" sz="16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 / Days off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Other </a:t>
            </a:r>
            <a:r>
              <a:rPr b="1" lang="en-GB" sz="1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legislation constraints: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600"/>
              <a:buFont typeface="Arial"/>
              <a:buChar char="•"/>
            </a:pPr>
            <a:r>
              <a:rPr b="0" i="0" lang="en-GB" sz="16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Specification of shifts (e.g., morning, afternoon, and night)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600"/>
              <a:buFont typeface="Arial"/>
              <a:buChar char="•"/>
            </a:pPr>
            <a:r>
              <a:rPr lang="en-GB" sz="16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GB" sz="16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ll patients should have a nursing coverage</a:t>
            </a:r>
            <a:endParaRPr b="0" baseline="30000" i="0" sz="1600" u="none" strike="noStrike">
              <a:solidFill>
                <a:srgbClr val="0645A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600"/>
              <a:buFont typeface="Arial"/>
              <a:buChar char="•"/>
            </a:pPr>
            <a:r>
              <a:rPr b="0" i="0" lang="en-GB" sz="16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Differences in nurses’ qualifications</a:t>
            </a:r>
            <a:endParaRPr sz="1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19" name="Google Shape;219;p2"/>
          <p:cNvSpPr txBox="1"/>
          <p:nvPr/>
        </p:nvSpPr>
        <p:spPr>
          <a:xfrm>
            <a:off x="391886" y="5946203"/>
            <a:ext cx="11007634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Ultimately, the optimization of scheduling is to minimize costs while satisfying the demand curve.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descr="Smiling medical staff" id="220" name="Google Shape;22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887" y="2258333"/>
            <a:ext cx="5142968" cy="3428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"/>
          <p:cNvSpPr txBox="1"/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PT Sans"/>
              <a:buNone/>
            </a:pPr>
            <a:r>
              <a:rPr lang="en-GB"/>
              <a:t>“Nursing” in Retail.  The case of one Baltic client</a:t>
            </a:r>
            <a:endParaRPr/>
          </a:p>
        </p:txBody>
      </p:sp>
      <p:sp>
        <p:nvSpPr>
          <p:cNvPr id="227" name="Google Shape;227;p3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Copyright 2008-2022 SIA "AGroup".  All rights reserved. </a:t>
            </a:r>
            <a:endParaRPr/>
          </a:p>
        </p:txBody>
      </p:sp>
      <p:sp>
        <p:nvSpPr>
          <p:cNvPr id="228" name="Google Shape;228;p3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229" name="Google Shape;229;p3" title="Gross Revenue Placeholder Chart"/>
          <p:cNvGraphicFramePr/>
          <p:nvPr/>
        </p:nvGraphicFramePr>
        <p:xfrm>
          <a:off x="7984067" y="1147233"/>
          <a:ext cx="3389313" cy="4305301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30" name="Google Shape;230;p3"/>
          <p:cNvSpPr txBox="1"/>
          <p:nvPr/>
        </p:nvSpPr>
        <p:spPr>
          <a:xfrm>
            <a:off x="365746" y="5850000"/>
            <a:ext cx="11007634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How to minimize costs while satisfying </a:t>
            </a:r>
            <a:r>
              <a:rPr lang="en-GB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GB" sz="18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 demand curve?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65746" y="1341967"/>
            <a:ext cx="4986867" cy="4250267"/>
          </a:xfrm>
          <a:prstGeom prst="rect">
            <a:avLst/>
          </a:prstGeom>
          <a:solidFill>
            <a:srgbClr val="FFF4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448296" y="1415850"/>
            <a:ext cx="2266950" cy="997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448296" y="2486883"/>
            <a:ext cx="2266950" cy="29760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Shopping room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2810496" y="1415849"/>
            <a:ext cx="2446866" cy="16787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Gastronomy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2810496" y="3167059"/>
            <a:ext cx="2446866" cy="22958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Warehouse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591662" y="2637165"/>
            <a:ext cx="453915" cy="432001"/>
          </a:xfrm>
          <a:prstGeom prst="ellipse">
            <a:avLst/>
          </a:prstGeom>
          <a:solidFill>
            <a:srgbClr val="846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1135927" y="2633457"/>
            <a:ext cx="453915" cy="432001"/>
          </a:xfrm>
          <a:prstGeom prst="ellipse">
            <a:avLst/>
          </a:prstGeom>
          <a:solidFill>
            <a:srgbClr val="846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1678110" y="2633057"/>
            <a:ext cx="453915" cy="432001"/>
          </a:xfrm>
          <a:prstGeom prst="ellipse">
            <a:avLst/>
          </a:prstGeom>
          <a:solidFill>
            <a:srgbClr val="846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974719" y="3306339"/>
            <a:ext cx="453915" cy="432001"/>
          </a:xfrm>
          <a:prstGeom prst="ellipse">
            <a:avLst/>
          </a:prstGeom>
          <a:solidFill>
            <a:srgbClr val="846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0" name="Google Shape;240;p3"/>
          <p:cNvSpPr/>
          <p:nvPr/>
        </p:nvSpPr>
        <p:spPr>
          <a:xfrm>
            <a:off x="3516010" y="3306339"/>
            <a:ext cx="453915" cy="432001"/>
          </a:xfrm>
          <a:prstGeom prst="ellipse">
            <a:avLst/>
          </a:prstGeom>
          <a:solidFill>
            <a:srgbClr val="846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506110" y="1914425"/>
            <a:ext cx="453915" cy="432001"/>
          </a:xfrm>
          <a:prstGeom prst="ellipse">
            <a:avLst/>
          </a:prstGeom>
          <a:solidFill>
            <a:srgbClr val="846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2" name="Google Shape;242;p3"/>
          <p:cNvSpPr/>
          <p:nvPr/>
        </p:nvSpPr>
        <p:spPr>
          <a:xfrm>
            <a:off x="1049853" y="1914425"/>
            <a:ext cx="453915" cy="432001"/>
          </a:xfrm>
          <a:prstGeom prst="ellipse">
            <a:avLst/>
          </a:prstGeom>
          <a:solidFill>
            <a:srgbClr val="846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973339" y="2486883"/>
            <a:ext cx="453915" cy="432001"/>
          </a:xfrm>
          <a:prstGeom prst="ellipse">
            <a:avLst/>
          </a:prstGeom>
          <a:solidFill>
            <a:srgbClr val="846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9876367" y="2849057"/>
            <a:ext cx="195300" cy="402143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846B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5" name="Google Shape;245;p3"/>
          <p:cNvSpPr txBox="1"/>
          <p:nvPr/>
        </p:nvSpPr>
        <p:spPr>
          <a:xfrm>
            <a:off x="940489" y="1499690"/>
            <a:ext cx="14390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Cashier zone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descr="Smiling face with no fill" id="246" name="Google Shape;24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01320" y="2960439"/>
            <a:ext cx="608167" cy="608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rvous face with no fill" id="247" name="Google Shape;24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57800" y="2366886"/>
            <a:ext cx="608167" cy="608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utral face with no fill" id="248" name="Google Shape;24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53936" y="1836701"/>
            <a:ext cx="608167" cy="608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rprised face with no fill" id="249" name="Google Shape;249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25254" y="3966072"/>
            <a:ext cx="608167" cy="608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utral face with no fill" id="250" name="Google Shape;250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67070" y="1858018"/>
            <a:ext cx="608167" cy="608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utral face with no fill" id="251" name="Google Shape;251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22420" y="2156023"/>
            <a:ext cx="608167" cy="608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utral face with no fill" id="252" name="Google Shape;252;p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044735" y="2240754"/>
            <a:ext cx="608167" cy="608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utral face with no fill" id="253" name="Google Shape;253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743367" y="1681582"/>
            <a:ext cx="608167" cy="608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rvous face with no fill" id="254" name="Google Shape;254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076251" y="2377156"/>
            <a:ext cx="608167" cy="608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rvous face with no fill" id="255" name="Google Shape;255;p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732654" y="2666200"/>
            <a:ext cx="608167" cy="608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iling face with no fill" id="256" name="Google Shape;256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716335" y="3533923"/>
            <a:ext cx="608167" cy="608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iling face with no fill" id="257" name="Google Shape;257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159107" y="2995683"/>
            <a:ext cx="608167" cy="608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iling face with no fill" id="258" name="Google Shape;258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325475" y="2995593"/>
            <a:ext cx="608167" cy="608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iling face with no fill" id="259" name="Google Shape;259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234776" y="3494855"/>
            <a:ext cx="608167" cy="6081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miling face with no fill" id="260" name="Google Shape;260;p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740652" y="3315922"/>
            <a:ext cx="608167" cy="60816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"/>
          <p:cNvSpPr txBox="1"/>
          <p:nvPr/>
        </p:nvSpPr>
        <p:spPr>
          <a:xfrm>
            <a:off x="6227621" y="1122220"/>
            <a:ext cx="6224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?!</a:t>
            </a:r>
            <a:endParaRPr b="1" sz="3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"/>
          <p:cNvSpPr txBox="1"/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PT Sans"/>
              <a:buNone/>
            </a:pPr>
            <a:r>
              <a:rPr lang="en-GB"/>
              <a:t>NP-hard problem doesn’t allow a precise math solution</a:t>
            </a:r>
            <a:endParaRPr/>
          </a:p>
        </p:txBody>
      </p:sp>
      <p:sp>
        <p:nvSpPr>
          <p:cNvPr id="268" name="Google Shape;268;p4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Copyright 2008-2022 SIA "AGroup".  All rights reserved. </a:t>
            </a:r>
            <a:endParaRPr/>
          </a:p>
        </p:txBody>
      </p:sp>
      <p:sp>
        <p:nvSpPr>
          <p:cNvPr id="269" name="Google Shape;269;p4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0" name="Google Shape;270;p4"/>
          <p:cNvSpPr txBox="1"/>
          <p:nvPr>
            <p:ph idx="1" type="body"/>
          </p:nvPr>
        </p:nvSpPr>
        <p:spPr>
          <a:xfrm>
            <a:off x="431800" y="1224128"/>
            <a:ext cx="5448115" cy="35877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n-GB"/>
              <a:t>Widely adopted approach</a:t>
            </a:r>
            <a:endParaRPr/>
          </a:p>
        </p:txBody>
      </p:sp>
      <p:sp>
        <p:nvSpPr>
          <p:cNvPr id="271" name="Google Shape;271;p4"/>
          <p:cNvSpPr txBox="1"/>
          <p:nvPr>
            <p:ph idx="2" type="body"/>
          </p:nvPr>
        </p:nvSpPr>
        <p:spPr>
          <a:xfrm>
            <a:off x="6252633" y="1224128"/>
            <a:ext cx="5507367" cy="66571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</a:pPr>
            <a:r>
              <a:rPr lang="en-GB"/>
              <a:t>Rostering engine to support decision making</a:t>
            </a:r>
            <a:endParaRPr/>
          </a:p>
        </p:txBody>
      </p:sp>
      <p:pic>
        <p:nvPicPr>
          <p:cNvPr id="272" name="Google Shape;272;p4"/>
          <p:cNvPicPr preferRelativeResize="0"/>
          <p:nvPr>
            <p:ph idx="3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1546" y="3783146"/>
            <a:ext cx="1743607" cy="57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0300" y="1889841"/>
            <a:ext cx="3957320" cy="273676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ms.businesswire.com/media/20200220005670/en/77..." id="274" name="Google Shape;27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32033" y="4448113"/>
            <a:ext cx="1418167" cy="709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42257" y="4508500"/>
            <a:ext cx="2707608" cy="15531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LEX Solutions: Optimizing Retail for Every Future" id="276" name="Google Shape;276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32033" y="5344918"/>
            <a:ext cx="1506772" cy="784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1230" y="2315565"/>
            <a:ext cx="5035617" cy="31454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sign&#10;&#10;Description automatically generated with medium confidence" id="278" name="Google Shape;278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46879" y="4958743"/>
            <a:ext cx="1506773" cy="502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03733" y="1156499"/>
            <a:ext cx="3352800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5"/>
          <p:cNvSpPr/>
          <p:nvPr/>
        </p:nvSpPr>
        <p:spPr>
          <a:xfrm>
            <a:off x="2887133" y="1756833"/>
            <a:ext cx="6244167" cy="3488267"/>
          </a:xfrm>
          <a:prstGeom prst="cloud">
            <a:avLst/>
          </a:prstGeom>
          <a:solidFill>
            <a:srgbClr val="F2F2F2"/>
          </a:solidFill>
          <a:ln cap="flat" cmpd="sng" w="12700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B2B2B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85" name="Google Shape;285;p5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Copyright 2008-2022 SIA "AGroup".  All rights reserved. </a:t>
            </a:r>
            <a:endParaRPr/>
          </a:p>
        </p:txBody>
      </p:sp>
      <p:sp>
        <p:nvSpPr>
          <p:cNvPr id="286" name="Google Shape;286;p5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7" name="Google Shape;287;p5"/>
          <p:cNvSpPr txBox="1"/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PT Sans"/>
              <a:buNone/>
            </a:pPr>
            <a:r>
              <a:rPr lang="en-GB"/>
              <a:t>AGroup and Deloitte aim is to create AI enabled Rostering Solution constantly trained on industry wide and country specific data</a:t>
            </a:r>
            <a:endParaRPr/>
          </a:p>
        </p:txBody>
      </p:sp>
      <p:sp>
        <p:nvSpPr>
          <p:cNvPr id="288" name="Google Shape;288;p5"/>
          <p:cNvSpPr/>
          <p:nvPr/>
        </p:nvSpPr>
        <p:spPr>
          <a:xfrm>
            <a:off x="4694767" y="2979911"/>
            <a:ext cx="2709333" cy="1333856"/>
          </a:xfrm>
          <a:prstGeom prst="flowChartMagneticDisk">
            <a:avLst/>
          </a:prstGeom>
          <a:solidFill>
            <a:schemeClr val="accent1"/>
          </a:solidFill>
          <a:ln cap="flat" cmpd="sng" w="12700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Depersonalized Data Warehouse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89" name="Google Shape;289;p5"/>
          <p:cNvSpPr/>
          <p:nvPr/>
        </p:nvSpPr>
        <p:spPr>
          <a:xfrm>
            <a:off x="1358899" y="1559186"/>
            <a:ext cx="1426634" cy="499534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Company 1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0" name="Google Shape;290;p5"/>
          <p:cNvSpPr/>
          <p:nvPr/>
        </p:nvSpPr>
        <p:spPr>
          <a:xfrm>
            <a:off x="863599" y="2480377"/>
            <a:ext cx="1426634" cy="499534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Company 2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1" name="Google Shape;291;p5"/>
          <p:cNvSpPr/>
          <p:nvPr/>
        </p:nvSpPr>
        <p:spPr>
          <a:xfrm>
            <a:off x="402167" y="3451056"/>
            <a:ext cx="1426634" cy="499534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Company 3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2" name="Google Shape;292;p5"/>
          <p:cNvSpPr/>
          <p:nvPr/>
        </p:nvSpPr>
        <p:spPr>
          <a:xfrm>
            <a:off x="670982" y="4645776"/>
            <a:ext cx="1426634" cy="499534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Company 4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3" name="Google Shape;293;p5"/>
          <p:cNvSpPr/>
          <p:nvPr/>
        </p:nvSpPr>
        <p:spPr>
          <a:xfrm>
            <a:off x="1686982" y="5440752"/>
            <a:ext cx="1426634" cy="499534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Company 5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4" name="Google Shape;294;p5"/>
          <p:cNvSpPr txBox="1"/>
          <p:nvPr/>
        </p:nvSpPr>
        <p:spPr>
          <a:xfrm>
            <a:off x="5076905" y="2628619"/>
            <a:ext cx="2038189" cy="646331"/>
          </a:xfrm>
          <a:prstGeom prst="rect">
            <a:avLst/>
          </a:prstGeom>
          <a:solidFill>
            <a:srgbClr val="FFF4CE"/>
          </a:solidFill>
          <a:ln cap="flat" cmpd="sng" w="9525">
            <a:solidFill>
              <a:srgbClr val="C6A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AI enabled Rostering Solution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95" name="Google Shape;29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46632" y="4908979"/>
            <a:ext cx="2785533" cy="672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"/>
          <p:cNvSpPr txBox="1"/>
          <p:nvPr/>
        </p:nvSpPr>
        <p:spPr>
          <a:xfrm>
            <a:off x="9609665" y="2485303"/>
            <a:ext cx="1877485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+ AI expertise and experience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+ Clients’ trust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+ Best-of-the-breed cloud HRM solution in Baltics &amp; Poland</a:t>
            </a:r>
            <a:endParaRPr sz="18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7" name="Google Shape;297;p5"/>
          <p:cNvSpPr/>
          <p:nvPr/>
        </p:nvSpPr>
        <p:spPr>
          <a:xfrm rot="-2025798">
            <a:off x="3257338" y="4828513"/>
            <a:ext cx="1692209" cy="350567"/>
          </a:xfrm>
          <a:prstGeom prst="stripedRightArrow">
            <a:avLst>
              <a:gd fmla="val 50000" name="adj1"/>
              <a:gd fmla="val 50373" name="adj2"/>
            </a:avLst>
          </a:prstGeom>
          <a:solidFill>
            <a:srgbClr val="FFEB9D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8" name="Google Shape;298;p5"/>
          <p:cNvSpPr/>
          <p:nvPr/>
        </p:nvSpPr>
        <p:spPr>
          <a:xfrm rot="-1263230">
            <a:off x="2636133" y="4371754"/>
            <a:ext cx="1692209" cy="350567"/>
          </a:xfrm>
          <a:prstGeom prst="stripedRightArrow">
            <a:avLst>
              <a:gd fmla="val 50000" name="adj1"/>
              <a:gd fmla="val 50373" name="adj2"/>
            </a:avLst>
          </a:prstGeom>
          <a:solidFill>
            <a:srgbClr val="FFEB9D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9" name="Google Shape;299;p5"/>
          <p:cNvSpPr/>
          <p:nvPr/>
        </p:nvSpPr>
        <p:spPr>
          <a:xfrm rot="-234753">
            <a:off x="2241660" y="3588195"/>
            <a:ext cx="1692209" cy="350567"/>
          </a:xfrm>
          <a:prstGeom prst="stripedRightArrow">
            <a:avLst>
              <a:gd fmla="val 50000" name="adj1"/>
              <a:gd fmla="val 50373" name="adj2"/>
            </a:avLst>
          </a:prstGeom>
          <a:solidFill>
            <a:srgbClr val="FFEB9D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00" name="Google Shape;300;p5"/>
          <p:cNvSpPr/>
          <p:nvPr/>
        </p:nvSpPr>
        <p:spPr>
          <a:xfrm rot="637529">
            <a:off x="2614926" y="2892500"/>
            <a:ext cx="1692209" cy="350567"/>
          </a:xfrm>
          <a:prstGeom prst="stripedRightArrow">
            <a:avLst>
              <a:gd fmla="val 50000" name="adj1"/>
              <a:gd fmla="val 50373" name="adj2"/>
            </a:avLst>
          </a:prstGeom>
          <a:solidFill>
            <a:srgbClr val="FFEB9D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01" name="Google Shape;301;p5"/>
          <p:cNvSpPr/>
          <p:nvPr/>
        </p:nvSpPr>
        <p:spPr>
          <a:xfrm rot="1355543">
            <a:off x="2820430" y="2114504"/>
            <a:ext cx="1727219" cy="345481"/>
          </a:xfrm>
          <a:prstGeom prst="stripedRightArrow">
            <a:avLst>
              <a:gd fmla="val 50000" name="adj1"/>
              <a:gd fmla="val 50373" name="adj2"/>
            </a:avLst>
          </a:prstGeom>
          <a:solidFill>
            <a:srgbClr val="FFEB9D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302" name="Google Shape;302;p5"/>
          <p:cNvCxnSpPr/>
          <p:nvPr/>
        </p:nvCxnSpPr>
        <p:spPr>
          <a:xfrm flipH="1">
            <a:off x="3684039" y="4811575"/>
            <a:ext cx="1321821" cy="933059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303" name="Google Shape;303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20250" y="5196203"/>
            <a:ext cx="701666" cy="4024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p5"/>
          <p:cNvCxnSpPr/>
          <p:nvPr/>
        </p:nvCxnSpPr>
        <p:spPr>
          <a:xfrm flipH="1">
            <a:off x="2269708" y="4123478"/>
            <a:ext cx="1497424" cy="541551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305" name="Google Shape;30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30059" y="4243295"/>
            <a:ext cx="701666" cy="4024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6" name="Google Shape;306;p5"/>
          <p:cNvCxnSpPr/>
          <p:nvPr/>
        </p:nvCxnSpPr>
        <p:spPr>
          <a:xfrm flipH="1">
            <a:off x="2053338" y="3405293"/>
            <a:ext cx="1752747" cy="15383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307" name="Google Shape;307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94529" y="3344627"/>
            <a:ext cx="701666" cy="4024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8" name="Google Shape;308;p5"/>
          <p:cNvCxnSpPr/>
          <p:nvPr/>
        </p:nvCxnSpPr>
        <p:spPr>
          <a:xfrm rot="10800000">
            <a:off x="2400299" y="2608078"/>
            <a:ext cx="1859377" cy="38201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309" name="Google Shape;30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913167" y="2427378"/>
            <a:ext cx="701666" cy="4024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0" name="Google Shape;310;p5"/>
          <p:cNvCxnSpPr/>
          <p:nvPr/>
        </p:nvCxnSpPr>
        <p:spPr>
          <a:xfrm rot="10800000">
            <a:off x="3008760" y="1705479"/>
            <a:ext cx="1525099" cy="639995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med" w="med" type="triangle"/>
          </a:ln>
        </p:spPr>
      </p:cxnSp>
      <p:pic>
        <p:nvPicPr>
          <p:cNvPr id="311" name="Google Shape;311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01776" y="1718183"/>
            <a:ext cx="701666" cy="402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"/>
          <p:cNvSpPr txBox="1"/>
          <p:nvPr>
            <p:ph idx="1" type="body"/>
          </p:nvPr>
        </p:nvSpPr>
        <p:spPr>
          <a:xfrm>
            <a:off x="7111800" y="4787900"/>
            <a:ext cx="4648200" cy="11628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GB" sz="3200"/>
              <a:t>Your HR digitalization partner</a:t>
            </a:r>
            <a:endParaRPr/>
          </a:p>
        </p:txBody>
      </p:sp>
      <p:sp>
        <p:nvSpPr>
          <p:cNvPr id="318" name="Google Shape;318;p6"/>
          <p:cNvSpPr txBox="1"/>
          <p:nvPr>
            <p:ph idx="3" type="body"/>
          </p:nvPr>
        </p:nvSpPr>
        <p:spPr>
          <a:xfrm>
            <a:off x="568891" y="2245774"/>
            <a:ext cx="5312631" cy="299942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en-GB" sz="2800"/>
              <a:t>AGroup </a:t>
            </a:r>
            <a:endParaRPr/>
          </a:p>
          <a:p>
            <a:pPr indent="-266700" lvl="0" marL="266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GB"/>
              <a:t>is a leading HR digitalization service &amp; software provider in Latvia, Estonia, Lithuania &amp; Poland</a:t>
            </a:r>
            <a:endParaRPr/>
          </a:p>
          <a:p>
            <a:pPr indent="-266700" lvl="0" marL="266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GB"/>
              <a:t>serves the most reputable employers across multiple industries such as: Telia, Tamro (BENU), Luminor, Ignitis, Drogas, Stockmann, Kesko Senukai, Robert Bosch, etc.</a:t>
            </a:r>
            <a:endParaRPr/>
          </a:p>
          <a:p>
            <a:pPr indent="-266700" lvl="0" marL="266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GB"/>
              <a:t>Retail &amp; Production are key verticals</a:t>
            </a:r>
            <a:endParaRPr/>
          </a:p>
          <a:p>
            <a:pPr indent="-266700" lvl="0" marL="266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GB"/>
              <a:t>since 2008 HRB Portal has been digitally transforming HR &amp; payroll processes to manage your people with ease &amp; comply with local legislation</a:t>
            </a:r>
            <a:endParaRPr/>
          </a:p>
          <a:p>
            <a:pPr indent="-266700" lvl="0" marL="2667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en-GB"/>
              <a:t>AGroup provides payroll &amp; HR outsourcing services on the top of HRB Portal solutions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19" name="Google Shape;319;p6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Copyright 2008-2022 SIA "AGroup".  All rights reserved. </a:t>
            </a:r>
            <a:endParaRPr/>
          </a:p>
        </p:txBody>
      </p:sp>
      <p:sp>
        <p:nvSpPr>
          <p:cNvPr id="320" name="Google Shape;320;p6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21" name="Google Shape;321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6077" r="26077" t="0"/>
          <a:stretch/>
        </p:blipFill>
        <p:spPr>
          <a:xfrm>
            <a:off x="6096000" y="-1"/>
            <a:ext cx="6096000" cy="637135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22" name="Google Shape;322;p6"/>
          <p:cNvSpPr txBox="1"/>
          <p:nvPr>
            <p:ph type="title"/>
          </p:nvPr>
        </p:nvSpPr>
        <p:spPr>
          <a:xfrm>
            <a:off x="7111800" y="3802900"/>
            <a:ext cx="4648200" cy="98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T Sans"/>
              <a:buNone/>
            </a:pPr>
            <a:r>
              <a:rPr lang="en-GB">
                <a:solidFill>
                  <a:schemeClr val="dk1"/>
                </a:solidFill>
              </a:rPr>
              <a:t>AGROUP</a:t>
            </a:r>
            <a:endParaRPr/>
          </a:p>
        </p:txBody>
      </p:sp>
      <p:sp>
        <p:nvSpPr>
          <p:cNvPr id="323" name="Google Shape;323;p6"/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24" name="Google Shape;324;p6"/>
          <p:cNvSpPr txBox="1"/>
          <p:nvPr/>
        </p:nvSpPr>
        <p:spPr>
          <a:xfrm>
            <a:off x="7111800" y="4789492"/>
            <a:ext cx="4648200" cy="11628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40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Your HR digitalization partner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7875" r="8305" t="0"/>
          <a:stretch/>
        </p:blipFill>
        <p:spPr>
          <a:xfrm>
            <a:off x="20" y="-1"/>
            <a:ext cx="6095980" cy="6371351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7"/>
          <p:cNvSpPr txBox="1"/>
          <p:nvPr>
            <p:ph type="title"/>
          </p:nvPr>
        </p:nvSpPr>
        <p:spPr>
          <a:xfrm>
            <a:off x="5118100" y="1869795"/>
            <a:ext cx="6641900" cy="112434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180000" lIns="180000" spcFirstLastPara="1" rIns="180000" wrap="square" tIns="1800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100"/>
              <a:buFont typeface="PT Sans"/>
              <a:buNone/>
            </a:pPr>
            <a:r>
              <a:rPr lang="en-GB" sz="5100"/>
              <a:t>Q&amp;A</a:t>
            </a:r>
            <a:endParaRPr sz="5100"/>
          </a:p>
        </p:txBody>
      </p:sp>
      <p:sp>
        <p:nvSpPr>
          <p:cNvPr id="332" name="Google Shape;332;p7"/>
          <p:cNvSpPr txBox="1"/>
          <p:nvPr>
            <p:ph idx="1" type="body"/>
          </p:nvPr>
        </p:nvSpPr>
        <p:spPr>
          <a:xfrm>
            <a:off x="5118334" y="2994141"/>
            <a:ext cx="6641626" cy="590155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anchorCtr="0" anchor="t" bIns="180000" lIns="180000" spcFirstLastPara="1" rIns="180000" wrap="square" tIns="1800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 sz="2000"/>
              <a:t>Thank you for your attention!</a:t>
            </a:r>
            <a:endParaRPr sz="2000"/>
          </a:p>
        </p:txBody>
      </p:sp>
      <p:sp>
        <p:nvSpPr>
          <p:cNvPr id="333" name="Google Shape;333;p7"/>
          <p:cNvSpPr txBox="1"/>
          <p:nvPr>
            <p:ph idx="3" type="body"/>
          </p:nvPr>
        </p:nvSpPr>
        <p:spPr>
          <a:xfrm>
            <a:off x="6288000" y="3763648"/>
            <a:ext cx="5472000" cy="24283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info@agroup.lv</a:t>
            </a:r>
            <a:endParaRPr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www.agroup.lv</a:t>
            </a:r>
            <a:endParaRPr u="sng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34" name="Google Shape;334;p7"/>
          <p:cNvSpPr txBox="1"/>
          <p:nvPr>
            <p:ph idx="11" type="ftr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Copyright 2008-2022 SIA "AGroup".  All rights reserved. </a:t>
            </a:r>
            <a:endParaRPr/>
          </a:p>
        </p:txBody>
      </p:sp>
      <p:sp>
        <p:nvSpPr>
          <p:cNvPr id="335" name="Google Shape;335;p7"/>
          <p:cNvSpPr txBox="1"/>
          <p:nvPr>
            <p:ph idx="12" type="sldNum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FFD00A"/>
      </a:accent1>
      <a:accent2>
        <a:srgbClr val="FFD00A"/>
      </a:accent2>
      <a:accent3>
        <a:srgbClr val="FFD00A"/>
      </a:accent3>
      <a:accent4>
        <a:srgbClr val="D8D8D8"/>
      </a:accent4>
      <a:accent5>
        <a:srgbClr val="1A0F49"/>
      </a:accent5>
      <a:accent6>
        <a:srgbClr val="FFD00A"/>
      </a:accent6>
      <a:hlink>
        <a:srgbClr val="FFD00A"/>
      </a:hlink>
      <a:folHlink>
        <a:srgbClr val="FFD0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2022-01-19T15:17:06Z</dcterms:created>
  <dc:creator>Jūlija Kuzņecova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