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PT Sans" panose="020B050302020302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jnwaJGOxYxtalZY01ab3ssJNf99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0" name="Google Shape;2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Google Shape;40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" name="Google Shape;41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17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with Image">
  <p:cSld name="Title Slide with Image"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>
            <a:spLocks noGrp="1"/>
          </p:cNvSpPr>
          <p:nvPr>
            <p:ph type="pic" idx="2"/>
          </p:nvPr>
        </p:nvSpPr>
        <p:spPr>
          <a:xfrm>
            <a:off x="0" y="0"/>
            <a:ext cx="9620250" cy="6371351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3" name="Google Shape;23;p20"/>
          <p:cNvSpPr txBox="1">
            <a:spLocks noGrp="1"/>
          </p:cNvSpPr>
          <p:nvPr>
            <p:ph type="ctrTitle"/>
          </p:nvPr>
        </p:nvSpPr>
        <p:spPr>
          <a:xfrm>
            <a:off x="3200400" y="2811053"/>
            <a:ext cx="8991600" cy="12612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180000" rIns="252000" bIns="18000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PT Sans"/>
              <a:buNone/>
              <a:defRPr sz="28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6" name="Google Shape;26;p20"/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" name="Google Shape;27;p20"/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8" name="Google Shape;28;p20"/>
          <p:cNvSpPr/>
          <p:nvPr/>
        </p:nvSpPr>
        <p:spPr>
          <a:xfrm>
            <a:off x="9780588" y="269861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9" name="Google Shape;29;p20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bg>
      <p:bgPr>
        <a:solidFill>
          <a:srgbClr val="F2F2F2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9"/>
          <p:cNvSpPr>
            <a:spLocks noGrp="1"/>
          </p:cNvSpPr>
          <p:nvPr>
            <p:ph type="pic" idx="2"/>
          </p:nvPr>
        </p:nvSpPr>
        <p:spPr>
          <a:xfrm>
            <a:off x="0" y="0"/>
            <a:ext cx="9780102" cy="6804025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01" name="Google Shape;101;p29"/>
          <p:cNvSpPr txBox="1">
            <a:spLocks noGrp="1"/>
          </p:cNvSpPr>
          <p:nvPr>
            <p:ph type="ctrTitle"/>
          </p:nvPr>
        </p:nvSpPr>
        <p:spPr>
          <a:xfrm>
            <a:off x="8458200" y="2798354"/>
            <a:ext cx="3733800" cy="10136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180000" rIns="252000" bIns="18000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T Sans"/>
              <a:buNone/>
              <a:defRPr sz="6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9"/>
          <p:cNvSpPr txBox="1">
            <a:spLocks noGrp="1"/>
          </p:cNvSpPr>
          <p:nvPr>
            <p:ph type="body" idx="1"/>
          </p:nvPr>
        </p:nvSpPr>
        <p:spPr>
          <a:xfrm>
            <a:off x="8458200" y="3957705"/>
            <a:ext cx="2910342" cy="3168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72000" bIns="0" anchor="ctr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29"/>
          <p:cNvSpPr txBox="1">
            <a:spLocks noGrp="1"/>
          </p:cNvSpPr>
          <p:nvPr>
            <p:ph type="body" idx="3"/>
          </p:nvPr>
        </p:nvSpPr>
        <p:spPr>
          <a:xfrm>
            <a:off x="8458200" y="4306722"/>
            <a:ext cx="2910342" cy="3168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72000" bIns="0" anchor="ctr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29"/>
          <p:cNvSpPr txBox="1">
            <a:spLocks noGrp="1"/>
          </p:cNvSpPr>
          <p:nvPr>
            <p:ph type="body" idx="4"/>
          </p:nvPr>
        </p:nvSpPr>
        <p:spPr>
          <a:xfrm>
            <a:off x="8458200" y="4687956"/>
            <a:ext cx="2910342" cy="3168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72000" bIns="0" anchor="ctr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9"/>
          <p:cNvSpPr txBox="1">
            <a:spLocks noGrp="1"/>
          </p:cNvSpPr>
          <p:nvPr>
            <p:ph type="body" idx="5"/>
          </p:nvPr>
        </p:nvSpPr>
        <p:spPr>
          <a:xfrm>
            <a:off x="8458200" y="5004756"/>
            <a:ext cx="2910342" cy="3168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72000" bIns="0" anchor="ctr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29"/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7" name="Google Shape;107;p29"/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8" name="Google Shape;108;p29"/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9" name="Google Shape;109;p29"/>
          <p:cNvSpPr/>
          <p:nvPr/>
        </p:nvSpPr>
        <p:spPr>
          <a:xfrm>
            <a:off x="8458200" y="2685912"/>
            <a:ext cx="3733800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0" name="Google Shape;110;p29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0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0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0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Photo">
  <p:cSld name="Large Photo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1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37135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7" name="Google Shape;117;p31"/>
          <p:cNvSpPr txBox="1">
            <a:spLocks noGrp="1"/>
          </p:cNvSpPr>
          <p:nvPr>
            <p:ph type="body" idx="1"/>
          </p:nvPr>
        </p:nvSpPr>
        <p:spPr>
          <a:xfrm>
            <a:off x="6096000" y="5359400"/>
            <a:ext cx="5664000" cy="5658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31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1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120" name="Google Shape;120;p31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and Content">
  <p:cSld name="Title, Subtitle, and Conte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2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PT Sans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2"/>
          <p:cNvSpPr txBox="1">
            <a:spLocks noGrp="1"/>
          </p:cNvSpPr>
          <p:nvPr>
            <p:ph type="body" idx="1"/>
          </p:nvPr>
        </p:nvSpPr>
        <p:spPr>
          <a:xfrm>
            <a:off x="431800" y="1008000"/>
            <a:ext cx="11339513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32"/>
          <p:cNvSpPr txBox="1">
            <a:spLocks noGrp="1"/>
          </p:cNvSpPr>
          <p:nvPr>
            <p:ph type="body" idx="2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2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with Subtitle">
  <p:cSld name="Two Content with Subtitl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PT Sans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3"/>
          <p:cNvSpPr txBox="1">
            <a:spLocks noGrp="1"/>
          </p:cNvSpPr>
          <p:nvPr>
            <p:ph type="body" idx="1"/>
          </p:nvPr>
        </p:nvSpPr>
        <p:spPr>
          <a:xfrm>
            <a:off x="431800" y="1008000"/>
            <a:ext cx="11339513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33"/>
          <p:cNvSpPr txBox="1">
            <a:spLocks noGrp="1"/>
          </p:cNvSpPr>
          <p:nvPr>
            <p:ph type="body" idx="2"/>
          </p:nvPr>
        </p:nvSpPr>
        <p:spPr>
          <a:xfrm>
            <a:off x="432000" y="1512000"/>
            <a:ext cx="5472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33"/>
          <p:cNvSpPr txBox="1">
            <a:spLocks noGrp="1"/>
          </p:cNvSpPr>
          <p:nvPr>
            <p:ph type="body" idx="3"/>
          </p:nvPr>
        </p:nvSpPr>
        <p:spPr>
          <a:xfrm>
            <a:off x="6299887" y="1511250"/>
            <a:ext cx="5472113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33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3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4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PT Sans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4"/>
          <p:cNvSpPr txBox="1">
            <a:spLocks noGrp="1"/>
          </p:cNvSpPr>
          <p:nvPr>
            <p:ph type="body" idx="1"/>
          </p:nvPr>
        </p:nvSpPr>
        <p:spPr>
          <a:xfrm>
            <a:off x="431800" y="1008000"/>
            <a:ext cx="11339513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34"/>
          <p:cNvSpPr txBox="1">
            <a:spLocks noGrp="1"/>
          </p:cNvSpPr>
          <p:nvPr>
            <p:ph type="body" idx="2"/>
          </p:nvPr>
        </p:nvSpPr>
        <p:spPr>
          <a:xfrm>
            <a:off x="432000" y="1512000"/>
            <a:ext cx="3600000" cy="467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34"/>
          <p:cNvSpPr txBox="1">
            <a:spLocks noGrp="1"/>
          </p:cNvSpPr>
          <p:nvPr>
            <p:ph type="body" idx="3"/>
          </p:nvPr>
        </p:nvSpPr>
        <p:spPr>
          <a:xfrm>
            <a:off x="4301550" y="1511476"/>
            <a:ext cx="3600450" cy="467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34"/>
          <p:cNvSpPr txBox="1">
            <a:spLocks noGrp="1"/>
          </p:cNvSpPr>
          <p:nvPr>
            <p:ph type="body" idx="4"/>
          </p:nvPr>
        </p:nvSpPr>
        <p:spPr>
          <a:xfrm>
            <a:off x="8171550" y="1511475"/>
            <a:ext cx="3600450" cy="467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34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Column">
  <p:cSld name="5 Colum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5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PT Sans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5"/>
          <p:cNvSpPr txBox="1">
            <a:spLocks noGrp="1"/>
          </p:cNvSpPr>
          <p:nvPr>
            <p:ph type="body" idx="1"/>
          </p:nvPr>
        </p:nvSpPr>
        <p:spPr>
          <a:xfrm>
            <a:off x="431800" y="1008000"/>
            <a:ext cx="11339513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35"/>
          <p:cNvSpPr txBox="1">
            <a:spLocks noGrp="1"/>
          </p:cNvSpPr>
          <p:nvPr>
            <p:ph type="body" idx="2"/>
          </p:nvPr>
        </p:nvSpPr>
        <p:spPr>
          <a:xfrm>
            <a:off x="432000" y="1512000"/>
            <a:ext cx="2160000" cy="467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35"/>
          <p:cNvSpPr txBox="1">
            <a:spLocks noGrp="1"/>
          </p:cNvSpPr>
          <p:nvPr>
            <p:ph type="body" idx="3"/>
          </p:nvPr>
        </p:nvSpPr>
        <p:spPr>
          <a:xfrm>
            <a:off x="2726412" y="1512000"/>
            <a:ext cx="2160588" cy="467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35"/>
          <p:cNvSpPr txBox="1">
            <a:spLocks noGrp="1"/>
          </p:cNvSpPr>
          <p:nvPr>
            <p:ph type="body" idx="4"/>
          </p:nvPr>
        </p:nvSpPr>
        <p:spPr>
          <a:xfrm>
            <a:off x="5021412" y="1512000"/>
            <a:ext cx="2160588" cy="467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5"/>
          </p:nvPr>
        </p:nvSpPr>
        <p:spPr>
          <a:xfrm>
            <a:off x="7316412" y="1507535"/>
            <a:ext cx="2160588" cy="467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35"/>
          <p:cNvSpPr txBox="1">
            <a:spLocks noGrp="1"/>
          </p:cNvSpPr>
          <p:nvPr>
            <p:ph type="body" idx="6"/>
          </p:nvPr>
        </p:nvSpPr>
        <p:spPr>
          <a:xfrm>
            <a:off x="9611412" y="1507535"/>
            <a:ext cx="2160588" cy="468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35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5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rgbClr val="F2F2F2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6"/>
          <p:cNvSpPr txBox="1">
            <a:spLocks noGrp="1"/>
          </p:cNvSpPr>
          <p:nvPr>
            <p:ph type="ctrTitle"/>
          </p:nvPr>
        </p:nvSpPr>
        <p:spPr>
          <a:xfrm>
            <a:off x="3200400" y="2811053"/>
            <a:ext cx="8991600" cy="12612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180000" rIns="252000" bIns="18000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T Sans"/>
              <a:buNone/>
              <a:defRPr sz="6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6"/>
          <p:cNvSpPr txBox="1"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>
            <a:lvl1pPr lv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56" name="Google Shape;156;p36"/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57" name="Google Shape;157;p36"/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58" name="Google Shape;158;p36"/>
          <p:cNvSpPr/>
          <p:nvPr/>
        </p:nvSpPr>
        <p:spPr>
          <a:xfrm>
            <a:off x="9780588" y="269861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solidFill>
          <a:srgbClr val="3F3F3F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7"/>
          <p:cNvSpPr txBox="1">
            <a:spLocks noGrp="1"/>
          </p:cNvSpPr>
          <p:nvPr>
            <p:ph type="title"/>
          </p:nvPr>
        </p:nvSpPr>
        <p:spPr>
          <a:xfrm>
            <a:off x="-1700" y="2156226"/>
            <a:ext cx="5958000" cy="195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180000" rIns="180000" bIns="1800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T Sans"/>
              <a:buNone/>
              <a:defRPr sz="6000" b="1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7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/>
          <p:nvPr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63" name="Google Shape;163;p37"/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64" name="Google Shape;164;p37"/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65" name="Google Shape;165;p37"/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66" name="Google Shape;166;p37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167" name="Google Shape;167;p37"/>
          <p:cNvSpPr txBox="1">
            <a:spLocks noGrp="1"/>
          </p:cNvSpPr>
          <p:nvPr>
            <p:ph type="body" idx="1"/>
          </p:nvPr>
        </p:nvSpPr>
        <p:spPr>
          <a:xfrm>
            <a:off x="0" y="4114627"/>
            <a:ext cx="5956300" cy="1095056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252000" tIns="180000" rIns="180000" bIns="180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8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PT Sans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8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8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172" name="Google Shape;172;p38"/>
          <p:cNvSpPr txBox="1">
            <a:spLocks noGrp="1"/>
          </p:cNvSpPr>
          <p:nvPr>
            <p:ph type="body" idx="1"/>
          </p:nvPr>
        </p:nvSpPr>
        <p:spPr>
          <a:xfrm>
            <a:off x="6311886" y="1007250"/>
            <a:ext cx="5460114" cy="5169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38"/>
          <p:cNvSpPr txBox="1">
            <a:spLocks noGrp="1"/>
          </p:cNvSpPr>
          <p:nvPr>
            <p:ph type="body" idx="2"/>
          </p:nvPr>
        </p:nvSpPr>
        <p:spPr>
          <a:xfrm>
            <a:off x="431999" y="1007250"/>
            <a:ext cx="5448115" cy="5169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1">
  <p:cSld name="Divider Slide 1">
    <p:bg>
      <p:bgPr>
        <a:solidFill>
          <a:srgbClr val="F2F2F2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>
            <a:spLocks noGrp="1"/>
          </p:cNvSpPr>
          <p:nvPr>
            <p:ph type="pic" idx="2"/>
          </p:nvPr>
        </p:nvSpPr>
        <p:spPr>
          <a:xfrm>
            <a:off x="0" y="0"/>
            <a:ext cx="9780588" cy="6371351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33" name="Google Shape;33;p21"/>
          <p:cNvSpPr txBox="1">
            <a:spLocks noGrp="1"/>
          </p:cNvSpPr>
          <p:nvPr>
            <p:ph type="body" idx="1"/>
          </p:nvPr>
        </p:nvSpPr>
        <p:spPr>
          <a:xfrm>
            <a:off x="6235700" y="4148860"/>
            <a:ext cx="5956300" cy="1100565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180000" tIns="180000" rIns="252000" bIns="1800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marL="2286000" lvl="4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/>
          <p:nvPr/>
        </p:nvSpPr>
        <p:spPr>
          <a:xfrm>
            <a:off x="9780588" y="52477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6" name="Google Shape;36;p21"/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7" name="Google Shape;37;p21"/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8" name="Google Shape;38;p21"/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9" name="Google Shape;39;p21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9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3932037" cy="1411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PT Sans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9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9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178" name="Google Shape;178;p39" descr="Accent block left"/>
          <p:cNvSpPr/>
          <p:nvPr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79" name="Google Shape;179;p39"/>
          <p:cNvSpPr txBox="1">
            <a:spLocks noGrp="1"/>
          </p:cNvSpPr>
          <p:nvPr>
            <p:ph type="body" idx="1"/>
          </p:nvPr>
        </p:nvSpPr>
        <p:spPr>
          <a:xfrm>
            <a:off x="4788816" y="432001"/>
            <a:ext cx="6971184" cy="542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 sz="14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80" name="Google Shape;180;p39"/>
          <p:cNvSpPr txBox="1">
            <a:spLocks noGrp="1"/>
          </p:cNvSpPr>
          <p:nvPr>
            <p:ph type="body" idx="2"/>
          </p:nvPr>
        </p:nvSpPr>
        <p:spPr>
          <a:xfrm>
            <a:off x="432000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0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PT Sans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0"/>
          <p:cNvSpPr txBox="1">
            <a:spLocks noGrp="1"/>
          </p:cNvSpPr>
          <p:nvPr>
            <p:ph type="body" idx="1"/>
          </p:nvPr>
        </p:nvSpPr>
        <p:spPr>
          <a:xfrm>
            <a:off x="431800" y="1008000"/>
            <a:ext cx="11339513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40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0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1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41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189" name="Google Shape;189;p41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2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42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193" name="Google Shape;193;p42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42"/>
          <p:cNvSpPr txBox="1">
            <a:spLocks noGrp="1"/>
          </p:cNvSpPr>
          <p:nvPr>
            <p:ph type="body" idx="1"/>
          </p:nvPr>
        </p:nvSpPr>
        <p:spPr>
          <a:xfrm>
            <a:off x="1664370" y="2033588"/>
            <a:ext cx="8863262" cy="279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6000"/>
              <a:buNone/>
              <a:defRPr sz="6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3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43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Image Layout 1">
  <p:cSld name="Text Image Layout 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>
            <a:spLocks noGrp="1"/>
          </p:cNvSpPr>
          <p:nvPr>
            <p:ph type="pic" idx="2"/>
          </p:nvPr>
        </p:nvSpPr>
        <p:spPr>
          <a:xfrm>
            <a:off x="6096000" y="-1"/>
            <a:ext cx="6096000" cy="637135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2" name="Google Shape;42;p22"/>
          <p:cNvSpPr txBox="1">
            <a:spLocks noGrp="1"/>
          </p:cNvSpPr>
          <p:nvPr>
            <p:ph type="title"/>
          </p:nvPr>
        </p:nvSpPr>
        <p:spPr>
          <a:xfrm>
            <a:off x="7111800" y="3802899"/>
            <a:ext cx="4648200" cy="98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T Sans"/>
              <a:buNone/>
              <a:defRPr sz="6000" b="1"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body" idx="1"/>
          </p:nvPr>
        </p:nvSpPr>
        <p:spPr>
          <a:xfrm>
            <a:off x="7111800" y="4787900"/>
            <a:ext cx="4648200" cy="1162800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3"/>
          </p:nvPr>
        </p:nvSpPr>
        <p:spPr>
          <a:xfrm>
            <a:off x="432000" y="2668686"/>
            <a:ext cx="5472000" cy="2999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47" name="Google Shape;47;p22"/>
          <p:cNvSpPr/>
          <p:nvPr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3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PT Sans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52" name="Google Shape;52;p23" descr="Accent block left"/>
          <p:cNvSpPr/>
          <p:nvPr/>
        </p:nvSpPr>
        <p:spPr>
          <a:xfrm>
            <a:off x="431800" y="1016231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3" name="Google Shape;53;p23" descr="Accent bar right&#10;"/>
          <p:cNvSpPr/>
          <p:nvPr/>
        </p:nvSpPr>
        <p:spPr>
          <a:xfrm>
            <a:off x="6299887" y="1016231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4" name="Google Shape;54;p23"/>
          <p:cNvSpPr txBox="1">
            <a:spLocks noGrp="1"/>
          </p:cNvSpPr>
          <p:nvPr>
            <p:ph type="body" idx="1"/>
          </p:nvPr>
        </p:nvSpPr>
        <p:spPr>
          <a:xfrm>
            <a:off x="431800" y="1224128"/>
            <a:ext cx="5448115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body" idx="2"/>
          </p:nvPr>
        </p:nvSpPr>
        <p:spPr>
          <a:xfrm>
            <a:off x="6312086" y="1224128"/>
            <a:ext cx="5447914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3"/>
          </p:nvPr>
        </p:nvSpPr>
        <p:spPr>
          <a:xfrm>
            <a:off x="6299886" y="1955731"/>
            <a:ext cx="5447914" cy="423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body" idx="4"/>
          </p:nvPr>
        </p:nvSpPr>
        <p:spPr>
          <a:xfrm>
            <a:off x="431800" y="1943031"/>
            <a:ext cx="5447914" cy="4246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Image Layout 2">
  <p:cSld name="Text Image Layout 2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>
            <a:spLocks noGrp="1"/>
          </p:cNvSpPr>
          <p:nvPr>
            <p:ph type="pic" idx="2"/>
          </p:nvPr>
        </p:nvSpPr>
        <p:spPr>
          <a:xfrm>
            <a:off x="0" y="-1"/>
            <a:ext cx="6096000" cy="637135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0" name="Google Shape;60;p24"/>
          <p:cNvSpPr txBox="1">
            <a:spLocks noGrp="1"/>
          </p:cNvSpPr>
          <p:nvPr>
            <p:ph type="title"/>
          </p:nvPr>
        </p:nvSpPr>
        <p:spPr>
          <a:xfrm>
            <a:off x="5118100" y="1869795"/>
            <a:ext cx="6641900" cy="112434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T Sans"/>
              <a:buNone/>
              <a:defRPr sz="6000" b="1"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1"/>
          </p:nvPr>
        </p:nvSpPr>
        <p:spPr>
          <a:xfrm>
            <a:off x="5118334" y="2994141"/>
            <a:ext cx="6641626" cy="590155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body" idx="3"/>
          </p:nvPr>
        </p:nvSpPr>
        <p:spPr>
          <a:xfrm>
            <a:off x="6288000" y="3763648"/>
            <a:ext cx="5472000" cy="2428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65" name="Google Shape;65;p24"/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 with Subtitle">
  <p:cSld name="Comparison with Subtitl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5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PT Sans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body" idx="1"/>
          </p:nvPr>
        </p:nvSpPr>
        <p:spPr>
          <a:xfrm>
            <a:off x="431800" y="1008000"/>
            <a:ext cx="11339513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body" idx="2"/>
          </p:nvPr>
        </p:nvSpPr>
        <p:spPr>
          <a:xfrm>
            <a:off x="432000" y="2307689"/>
            <a:ext cx="547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 b="1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3"/>
          </p:nvPr>
        </p:nvSpPr>
        <p:spPr>
          <a:xfrm>
            <a:off x="432000" y="2815037"/>
            <a:ext cx="5472000" cy="3376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4"/>
          </p:nvPr>
        </p:nvSpPr>
        <p:spPr>
          <a:xfrm>
            <a:off x="6300000" y="2308214"/>
            <a:ext cx="5472000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body" idx="5"/>
          </p:nvPr>
        </p:nvSpPr>
        <p:spPr>
          <a:xfrm>
            <a:off x="6299887" y="2812214"/>
            <a:ext cx="5472113" cy="3379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75" name="Google Shape;75;p25" descr="Accent block left"/>
          <p:cNvSpPr/>
          <p:nvPr/>
        </p:nvSpPr>
        <p:spPr>
          <a:xfrm>
            <a:off x="431800" y="2100317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6" name="Google Shape;76;p25" descr="Accent bar right&#10;"/>
          <p:cNvSpPr/>
          <p:nvPr/>
        </p:nvSpPr>
        <p:spPr>
          <a:xfrm>
            <a:off x="6299887" y="2100317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6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PT Sans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body" idx="1"/>
          </p:nvPr>
        </p:nvSpPr>
        <p:spPr>
          <a:xfrm>
            <a:off x="432000" y="1008000"/>
            <a:ext cx="11328000" cy="518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7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3932037" cy="1411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PT Sans"/>
              <a:buNone/>
              <a:defRPr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7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7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86" name="Google Shape;86;p27" descr="Accent block left"/>
          <p:cNvSpPr/>
          <p:nvPr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7" name="Google Shape;87;p27"/>
          <p:cNvSpPr txBox="1">
            <a:spLocks noGrp="1"/>
          </p:cNvSpPr>
          <p:nvPr>
            <p:ph type="body" idx="1"/>
          </p:nvPr>
        </p:nvSpPr>
        <p:spPr>
          <a:xfrm>
            <a:off x="432000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27"/>
          <p:cNvSpPr>
            <a:spLocks noGrp="1"/>
          </p:cNvSpPr>
          <p:nvPr>
            <p:ph type="pic" idx="2"/>
          </p:nvPr>
        </p:nvSpPr>
        <p:spPr>
          <a:xfrm>
            <a:off x="4788816" y="432001"/>
            <a:ext cx="6971184" cy="542905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er Slide 2">
  <p:cSld name="Divier Slide 2">
    <p:bg>
      <p:bgPr>
        <a:solidFill>
          <a:srgbClr val="3F3F3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8"/>
          <p:cNvSpPr>
            <a:spLocks noGrp="1"/>
          </p:cNvSpPr>
          <p:nvPr>
            <p:ph type="pic" idx="2"/>
          </p:nvPr>
        </p:nvSpPr>
        <p:spPr>
          <a:xfrm>
            <a:off x="2411412" y="0"/>
            <a:ext cx="9780588" cy="6371351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91" name="Google Shape;91;p28"/>
          <p:cNvSpPr txBox="1">
            <a:spLocks noGrp="1"/>
          </p:cNvSpPr>
          <p:nvPr>
            <p:ph type="title"/>
          </p:nvPr>
        </p:nvSpPr>
        <p:spPr>
          <a:xfrm>
            <a:off x="-1700" y="2156226"/>
            <a:ext cx="5958000" cy="195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180000" rIns="180000" bIns="1800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T Sans"/>
              <a:buNone/>
              <a:defRPr sz="6000" b="1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8"/>
          <p:cNvSpPr txBox="1">
            <a:spLocks noGrp="1"/>
          </p:cNvSpPr>
          <p:nvPr>
            <p:ph type="body" idx="1"/>
          </p:nvPr>
        </p:nvSpPr>
        <p:spPr>
          <a:xfrm>
            <a:off x="0" y="4110760"/>
            <a:ext cx="5956300" cy="1100565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252000" tIns="180000" rIns="180000" bIns="1800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marL="2286000" lvl="4" indent="-228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28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8"/>
          <p:cNvSpPr/>
          <p:nvPr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5" name="Google Shape;95;p28"/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6" name="Google Shape;96;p28"/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7" name="Google Shape;97;p28"/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8" name="Google Shape;98;p28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/>
          <p:nvPr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" name="Google Shape;11;p19"/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2" name="Google Shape;12;p19"/>
          <p:cNvSpPr/>
          <p:nvPr/>
        </p:nvSpPr>
        <p:spPr>
          <a:xfrm>
            <a:off x="0" y="6371351"/>
            <a:ext cx="9780102" cy="432000"/>
          </a:xfrm>
          <a:custGeom>
            <a:avLst/>
            <a:gdLst/>
            <a:ahLst/>
            <a:cxnLst/>
            <a:rect l="l" t="t" r="r" b="b"/>
            <a:pathLst>
              <a:path w="9780102" h="432000" extrusionOk="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3" name="Google Shape;13;p19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PT Sans"/>
              <a:buNone/>
              <a:defRPr sz="3200" b="1" i="0" u="none" strike="noStrike" cap="non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17" name="Google Shape;17;p19"/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8" name="Google Shape;18;p19"/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19" name="Google Shape;19;p19"/>
          <p:cNvCxnSpPr/>
          <p:nvPr/>
        </p:nvCxnSpPr>
        <p:spPr>
          <a:xfrm rot="10800000">
            <a:off x="1" y="6371351"/>
            <a:ext cx="12191999" cy="0"/>
          </a:xfrm>
          <a:prstGeom prst="straightConnector1">
            <a:avLst/>
          </a:prstGeom>
          <a:noFill/>
          <a:ln w="9525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0" name="Google Shape;20;p19" descr="Logo&#10;&#10;Description automatically generated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9926841" y="6412513"/>
            <a:ext cx="1592612" cy="38435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" descr="People on tables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7531" r="7532"/>
          <a:stretch/>
        </p:blipFill>
        <p:spPr>
          <a:xfrm>
            <a:off x="0" y="0"/>
            <a:ext cx="9620250" cy="6371351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3" name="Google Shape;203;p1"/>
          <p:cNvSpPr txBox="1">
            <a:spLocks noGrp="1"/>
          </p:cNvSpPr>
          <p:nvPr>
            <p:ph type="ctrTitle"/>
          </p:nvPr>
        </p:nvSpPr>
        <p:spPr>
          <a:xfrm>
            <a:off x="3200400" y="2811053"/>
            <a:ext cx="8991600" cy="12612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180000" rIns="252000" bIns="1800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PT Sans"/>
              <a:buNone/>
            </a:pPr>
            <a:r>
              <a:rPr lang="lv-LV"/>
              <a:t>Kā efektīvi digitalizēt un automatizēt personālvadību?</a:t>
            </a:r>
            <a:endParaRPr/>
          </a:p>
        </p:txBody>
      </p:sp>
      <p:sp>
        <p:nvSpPr>
          <p:cNvPr id="204" name="Google Shape;204;p1"/>
          <p:cNvSpPr txBox="1"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r>
              <a:rPr lang="lv-LV" sz="1400" dirty="0"/>
              <a:t>HR risinājumi administratīvo un biznesa procesu digitalizācijai un automatizācijai</a:t>
            </a:r>
            <a:endParaRPr sz="1400" dirty="0"/>
          </a:p>
        </p:txBody>
      </p:sp>
      <p:pic>
        <p:nvPicPr>
          <p:cNvPr id="205" name="Google Shape;205;p1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2560" y="4058256"/>
            <a:ext cx="2407130" cy="58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" descr="A black and white sign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00585" y="4633882"/>
            <a:ext cx="1742763" cy="580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1"/>
          <p:cNvSpPr txBox="1">
            <a:spLocks noGrp="1"/>
          </p:cNvSpPr>
          <p:nvPr>
            <p:ph type="body" idx="1"/>
          </p:nvPr>
        </p:nvSpPr>
        <p:spPr>
          <a:xfrm>
            <a:off x="7111800" y="4787900"/>
            <a:ext cx="4648200" cy="1162800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lv-LV" sz="3200"/>
              <a:t>Your HR digitalization partner</a:t>
            </a:r>
            <a:endParaRPr/>
          </a:p>
        </p:txBody>
      </p:sp>
      <p:sp>
        <p:nvSpPr>
          <p:cNvPr id="312" name="Google Shape;312;p11"/>
          <p:cNvSpPr txBox="1">
            <a:spLocks noGrp="1"/>
          </p:cNvSpPr>
          <p:nvPr>
            <p:ph type="body" idx="3"/>
          </p:nvPr>
        </p:nvSpPr>
        <p:spPr>
          <a:xfrm>
            <a:off x="568891" y="2245774"/>
            <a:ext cx="5312631" cy="2999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lv-LV" sz="2800"/>
              <a:t>AGroup 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is a leading HR digitalization service &amp; software provider in Latvia, Estonia, Lithuania &amp; Poland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serves the most reputable employers across multiple industries such as: Telia, Tamro (BENU), Luminor, Ignitis, Drogas, Stockmann, Kesko Senukai, Robert Bosch, etc.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Retail, Finance &amp; Production are key verticals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since 2008 HRB Portal has been digitally transforming HR &amp; payroll processes to manage your people with ease &amp; comply with local legislation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AGroup provides payroll &amp; HR outsourcing services on the top of HRB Portal solutions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endParaRPr/>
          </a:p>
        </p:txBody>
      </p:sp>
      <p:sp>
        <p:nvSpPr>
          <p:cNvPr id="313" name="Google Shape;313;p11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/>
              <a:t>Copyright 2008-2022 SIA "AGroup".  All rights reserved. </a:t>
            </a:r>
            <a:endParaRPr/>
          </a:p>
        </p:txBody>
      </p:sp>
      <p:sp>
        <p:nvSpPr>
          <p:cNvPr id="314" name="Google Shape;314;p11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10</a:t>
            </a:fld>
            <a:endParaRPr/>
          </a:p>
        </p:txBody>
      </p:sp>
      <p:pic>
        <p:nvPicPr>
          <p:cNvPr id="315" name="Google Shape;315;p1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6077" r="26077"/>
          <a:stretch/>
        </p:blipFill>
        <p:spPr>
          <a:xfrm>
            <a:off x="6096000" y="-1"/>
            <a:ext cx="6096000" cy="637135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16" name="Google Shape;316;p11"/>
          <p:cNvSpPr txBox="1">
            <a:spLocks noGrp="1"/>
          </p:cNvSpPr>
          <p:nvPr>
            <p:ph type="title"/>
          </p:nvPr>
        </p:nvSpPr>
        <p:spPr>
          <a:xfrm>
            <a:off x="7111800" y="3802900"/>
            <a:ext cx="4648200" cy="98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T Sans"/>
              <a:buNone/>
            </a:pPr>
            <a:r>
              <a:rPr lang="lv-LV">
                <a:solidFill>
                  <a:schemeClr val="dk1"/>
                </a:solidFill>
              </a:rPr>
              <a:t>AGROUP</a:t>
            </a:r>
            <a:endParaRPr/>
          </a:p>
        </p:txBody>
      </p:sp>
      <p:sp>
        <p:nvSpPr>
          <p:cNvPr id="317" name="Google Shape;317;p11"/>
          <p:cNvSpPr/>
          <p:nvPr/>
        </p:nvSpPr>
        <p:spPr>
          <a:xfrm>
            <a:off x="9348588" y="3688075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18" name="Google Shape;318;p11"/>
          <p:cNvSpPr txBox="1"/>
          <p:nvPr/>
        </p:nvSpPr>
        <p:spPr>
          <a:xfrm>
            <a:off x="7111800" y="4789492"/>
            <a:ext cx="4648200" cy="1162800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lv-LV" sz="1800" b="0" i="0" u="none" strike="noStrike" cap="non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Your HR digitalization partner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2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PT Sans"/>
              <a:buNone/>
            </a:pPr>
            <a:r>
              <a:rPr lang="lv-LV"/>
              <a:t>HRB Portal to Run and Optimize your workforce</a:t>
            </a:r>
            <a:endParaRPr/>
          </a:p>
        </p:txBody>
      </p:sp>
      <p:sp>
        <p:nvSpPr>
          <p:cNvPr id="324" name="Google Shape;324;p12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/>
              <a:t>Copyright 2008-2022 SIA "AGroup".  All rights reserved. </a:t>
            </a:r>
            <a:endParaRPr/>
          </a:p>
        </p:txBody>
      </p:sp>
      <p:sp>
        <p:nvSpPr>
          <p:cNvPr id="325" name="Google Shape;325;p12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11</a:t>
            </a:fld>
            <a:endParaRPr/>
          </a:p>
        </p:txBody>
      </p:sp>
      <p:sp>
        <p:nvSpPr>
          <p:cNvPr id="326" name="Google Shape;326;p12"/>
          <p:cNvSpPr txBox="1"/>
          <p:nvPr/>
        </p:nvSpPr>
        <p:spPr>
          <a:xfrm>
            <a:off x="2891378" y="1568333"/>
            <a:ext cx="2286000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209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12"/>
          <p:cNvSpPr txBox="1"/>
          <p:nvPr/>
        </p:nvSpPr>
        <p:spPr>
          <a:xfrm>
            <a:off x="2822889" y="923555"/>
            <a:ext cx="3556921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929BA2"/>
              </a:buClr>
              <a:buSzPts val="1820"/>
              <a:buFont typeface="Arial"/>
              <a:buChar char="•"/>
            </a:pPr>
            <a:r>
              <a:rPr lang="lv-LV"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Adaptive calculation engine</a:t>
            </a:r>
            <a:endParaRPr sz="1400" b="0" i="0" u="none" strike="noStrike" cap="non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3429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929BA2"/>
              </a:buClr>
              <a:buSzPts val="1820"/>
              <a:buFont typeface="Arial"/>
              <a:buChar char="•"/>
            </a:pPr>
            <a:r>
              <a:rPr lang="lv-LV"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Set of standard payroll control reports</a:t>
            </a:r>
            <a:endParaRPr sz="1400" b="0" i="0" u="none" strike="noStrike" cap="non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3429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929BA2"/>
              </a:buClr>
              <a:buSzPts val="1820"/>
              <a:buFont typeface="Arial"/>
              <a:buChar char="•"/>
            </a:pPr>
            <a:r>
              <a:rPr lang="lv-LV"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Complete set of tax and statistical reports according to legal requirements</a:t>
            </a:r>
            <a:endParaRPr sz="1400" b="0" i="0" u="none" strike="noStrike" cap="non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3429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929BA2"/>
              </a:buClr>
              <a:buSzPts val="1820"/>
              <a:buFont typeface="Arial"/>
              <a:buChar char="•"/>
            </a:pPr>
            <a:r>
              <a:rPr lang="lv-LV"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Configurable interfaces with legacy systems and legal authorities</a:t>
            </a:r>
            <a:endParaRPr sz="1400" b="0" i="0" u="none" strike="noStrike" cap="non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28" name="Google Shape;328;p12"/>
          <p:cNvSpPr txBox="1"/>
          <p:nvPr/>
        </p:nvSpPr>
        <p:spPr>
          <a:xfrm>
            <a:off x="2822889" y="2796056"/>
            <a:ext cx="3556921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929BA2"/>
              </a:buClr>
              <a:buSzPts val="1820"/>
              <a:buFont typeface="Arial"/>
              <a:buChar char="•"/>
            </a:pPr>
            <a:r>
              <a:rPr lang="lv-LV"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Extensible time types definition</a:t>
            </a:r>
            <a:endParaRPr sz="1400" b="0" i="0" u="none" strike="noStrike" cap="non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3429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929BA2"/>
              </a:buClr>
              <a:buSzPts val="1820"/>
              <a:buFont typeface="Arial"/>
              <a:buChar char="•"/>
            </a:pPr>
            <a:r>
              <a:rPr lang="lv-LV"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Flexible working time schedules and timesheets definition </a:t>
            </a:r>
            <a:endParaRPr sz="1400" b="0" i="0" u="none" strike="noStrike" cap="non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3429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929BA2"/>
              </a:buClr>
              <a:buSzPts val="1820"/>
              <a:buFont typeface="Arial"/>
              <a:buChar char="•"/>
            </a:pPr>
            <a:r>
              <a:rPr lang="lv-LV"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Adaptive time validation rules </a:t>
            </a:r>
            <a:endParaRPr sz="1400" b="0" i="0" u="none" strike="noStrike" cap="non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3429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929BA2"/>
              </a:buClr>
              <a:buSzPts val="1820"/>
              <a:buFont typeface="Arial"/>
              <a:buChar char="•"/>
            </a:pPr>
            <a:r>
              <a:rPr lang="lv-LV"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Interfacing with clocking systems, captured raw time cleansing</a:t>
            </a:r>
            <a:endParaRPr sz="2000" b="0" i="0" u="none" strike="noStrike" cap="non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29" name="Google Shape;329;p12"/>
          <p:cNvSpPr txBox="1"/>
          <p:nvPr/>
        </p:nvSpPr>
        <p:spPr>
          <a:xfrm>
            <a:off x="2822890" y="4728579"/>
            <a:ext cx="3556920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929BA2"/>
              </a:buClr>
              <a:buSzPts val="1820"/>
              <a:buFont typeface="Arial"/>
              <a:buChar char="•"/>
            </a:pPr>
            <a:r>
              <a:rPr lang="lv-LV"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Employees’ records maintenance</a:t>
            </a:r>
            <a:endParaRPr sz="1400" b="0" i="0" u="none" strike="noStrike" cap="non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3429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929BA2"/>
              </a:buClr>
              <a:buSzPts val="1820"/>
              <a:buFont typeface="Arial"/>
              <a:buChar char="•"/>
            </a:pPr>
            <a:r>
              <a:rPr lang="lv-LV"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Personnel actions management (assignments, dismissals, absences)</a:t>
            </a:r>
            <a:endParaRPr sz="1400" b="0" i="0" u="none" strike="noStrike" cap="non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3429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929BA2"/>
              </a:buClr>
              <a:buSzPts val="1820"/>
              <a:buFont typeface="Arial"/>
              <a:buChar char="•"/>
            </a:pPr>
            <a:r>
              <a:rPr lang="lv-LV"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Organizational structure and position managment</a:t>
            </a:r>
            <a:endParaRPr sz="1400" b="0" i="0" u="none" strike="noStrike" cap="non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342900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929BA2"/>
              </a:buClr>
              <a:buSzPts val="1820"/>
              <a:buFont typeface="Arial"/>
              <a:buChar char="•"/>
            </a:pPr>
            <a:r>
              <a:rPr lang="lv-LV"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HR compliance (policies, legal reporting) </a:t>
            </a:r>
            <a:endParaRPr sz="2000" b="0" i="0" u="none" strike="noStrike" cap="non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grpSp>
        <p:nvGrpSpPr>
          <p:cNvPr id="330" name="Google Shape;330;p12"/>
          <p:cNvGrpSpPr/>
          <p:nvPr/>
        </p:nvGrpSpPr>
        <p:grpSpPr>
          <a:xfrm>
            <a:off x="1523675" y="999378"/>
            <a:ext cx="1155198" cy="1576941"/>
            <a:chOff x="882204" y="1480190"/>
            <a:chExt cx="1155198" cy="1576941"/>
          </a:xfrm>
        </p:grpSpPr>
        <p:pic>
          <p:nvPicPr>
            <p:cNvPr id="331" name="Google Shape;331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2204" y="1480190"/>
              <a:ext cx="1155198" cy="11551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2" name="Google Shape;332;p12"/>
            <p:cNvSpPr/>
            <p:nvPr/>
          </p:nvSpPr>
          <p:spPr>
            <a:xfrm>
              <a:off x="1076846" y="2709061"/>
              <a:ext cx="954457" cy="348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lv-LV" sz="16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Payroll</a:t>
              </a:r>
              <a:endParaRPr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3" name="Google Shape;333;p12"/>
          <p:cNvGrpSpPr/>
          <p:nvPr/>
        </p:nvGrpSpPr>
        <p:grpSpPr>
          <a:xfrm>
            <a:off x="1162556" y="2889827"/>
            <a:ext cx="1877437" cy="1553000"/>
            <a:chOff x="560354" y="3280565"/>
            <a:chExt cx="1877437" cy="1553000"/>
          </a:xfrm>
        </p:grpSpPr>
        <p:pic>
          <p:nvPicPr>
            <p:cNvPr id="334" name="Google Shape;334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27572" y="3280565"/>
              <a:ext cx="1143000" cy="1143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12"/>
            <p:cNvSpPr/>
            <p:nvPr/>
          </p:nvSpPr>
          <p:spPr>
            <a:xfrm>
              <a:off x="560354" y="4495011"/>
              <a:ext cx="1877437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lv-LV" sz="16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Time &amp; Attendance</a:t>
              </a:r>
              <a:endPara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6" name="Google Shape;336;p12"/>
          <p:cNvGrpSpPr/>
          <p:nvPr/>
        </p:nvGrpSpPr>
        <p:grpSpPr>
          <a:xfrm>
            <a:off x="1200226" y="4756335"/>
            <a:ext cx="1802096" cy="1543880"/>
            <a:chOff x="274602" y="4932759"/>
            <a:chExt cx="1802096" cy="1543880"/>
          </a:xfrm>
        </p:grpSpPr>
        <p:pic>
          <p:nvPicPr>
            <p:cNvPr id="337" name="Google Shape;337;p1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98051" y="4932759"/>
              <a:ext cx="1155198" cy="11551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8" name="Google Shape;338;p12"/>
            <p:cNvSpPr/>
            <p:nvPr/>
          </p:nvSpPr>
          <p:spPr>
            <a:xfrm>
              <a:off x="274602" y="6138085"/>
              <a:ext cx="180209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lv-LV" sz="16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Core HR processes</a:t>
              </a:r>
              <a:endPara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9" name="Google Shape;339;p12"/>
          <p:cNvGrpSpPr/>
          <p:nvPr/>
        </p:nvGrpSpPr>
        <p:grpSpPr>
          <a:xfrm>
            <a:off x="6235794" y="978530"/>
            <a:ext cx="4793650" cy="1662189"/>
            <a:chOff x="5243296" y="3316415"/>
            <a:chExt cx="4793650" cy="1662189"/>
          </a:xfrm>
        </p:grpSpPr>
        <p:sp>
          <p:nvSpPr>
            <p:cNvPr id="340" name="Google Shape;340;p12"/>
            <p:cNvSpPr txBox="1"/>
            <p:nvPr/>
          </p:nvSpPr>
          <p:spPr>
            <a:xfrm>
              <a:off x="6741872" y="3390673"/>
              <a:ext cx="3295074" cy="13849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42900" marR="0" lvl="1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929BA2"/>
                </a:buClr>
                <a:buSzPts val="1820"/>
                <a:buFont typeface="Arial"/>
                <a:buChar char="•"/>
              </a:pPr>
              <a:r>
                <a:rPr lang="lv-LV" sz="1400" b="0" i="0" u="none" strike="noStrike" cap="none">
                  <a:solidFill>
                    <a:schemeClr val="dk1"/>
                  </a:solidFill>
                  <a:latin typeface="PT Sans"/>
                  <a:ea typeface="PT Sans"/>
                  <a:cs typeface="PT Sans"/>
                  <a:sym typeface="PT Sans"/>
                </a:rPr>
                <a:t>Manager-subordinate goals contracting for performance evaluation period</a:t>
              </a:r>
              <a:endPara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  <a:p>
              <a:pPr marL="342900" marR="0" lvl="1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929BA2"/>
                </a:buClr>
                <a:buSzPts val="1820"/>
                <a:buFont typeface="Arial"/>
                <a:buChar char="•"/>
              </a:pPr>
              <a:r>
                <a:rPr lang="lv-LV" sz="1400" b="0" i="0" u="none" strike="noStrike" cap="none">
                  <a:solidFill>
                    <a:schemeClr val="dk1"/>
                  </a:solidFill>
                  <a:latin typeface="PT Sans"/>
                  <a:ea typeface="PT Sans"/>
                  <a:cs typeface="PT Sans"/>
                  <a:sym typeface="PT Sans"/>
                </a:rPr>
                <a:t>Goals cascading and alignment </a:t>
              </a:r>
              <a:endPara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  <a:p>
              <a:pPr marL="342900" marR="0" lvl="1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929BA2"/>
                </a:buClr>
                <a:buSzPts val="1820"/>
                <a:buFont typeface="Arial"/>
                <a:buChar char="•"/>
              </a:pPr>
              <a:r>
                <a:rPr lang="lv-LV" sz="1400" b="0" i="0" u="none" strike="noStrike" cap="none">
                  <a:solidFill>
                    <a:schemeClr val="dk1"/>
                  </a:solidFill>
                  <a:latin typeface="PT Sans"/>
                  <a:ea typeface="PT Sans"/>
                  <a:cs typeface="PT Sans"/>
                  <a:sym typeface="PT Sans"/>
                </a:rPr>
                <a:t>Goals execution monitoring</a:t>
              </a:r>
              <a:endPara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  <a:p>
              <a:pPr marL="342900" marR="0" lvl="1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929BA2"/>
                </a:buClr>
                <a:buSzPts val="1820"/>
                <a:buFont typeface="Arial"/>
                <a:buChar char="•"/>
              </a:pPr>
              <a:r>
                <a:rPr lang="lv-LV" sz="1400" b="0" i="0" u="none" strike="noStrike" cap="none">
                  <a:solidFill>
                    <a:schemeClr val="dk1"/>
                  </a:solidFill>
                  <a:latin typeface="PT Sans"/>
                  <a:ea typeface="PT Sans"/>
                  <a:cs typeface="PT Sans"/>
                  <a:sym typeface="PT Sans"/>
                </a:rPr>
                <a:t>Performance reviews management</a:t>
              </a:r>
              <a:endPara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grpSp>
          <p:nvGrpSpPr>
            <p:cNvPr id="341" name="Google Shape;341;p12"/>
            <p:cNvGrpSpPr/>
            <p:nvPr/>
          </p:nvGrpSpPr>
          <p:grpSpPr>
            <a:xfrm>
              <a:off x="5243296" y="3316415"/>
              <a:ext cx="1498576" cy="1662189"/>
              <a:chOff x="5027271" y="3057481"/>
              <a:chExt cx="1498576" cy="1662189"/>
            </a:xfrm>
          </p:grpSpPr>
          <p:pic>
            <p:nvPicPr>
              <p:cNvPr id="342" name="Google Shape;342;p12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248557" y="3057481"/>
                <a:ext cx="1155198" cy="11551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43" name="Google Shape;343;p12"/>
              <p:cNvSpPr txBox="1"/>
              <p:nvPr/>
            </p:nvSpPr>
            <p:spPr>
              <a:xfrm>
                <a:off x="5027271" y="4282627"/>
                <a:ext cx="1498576" cy="4370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lv-LV" sz="1600" b="1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Perfomance </a:t>
                </a:r>
                <a:endParaRPr sz="16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lv-LV" sz="1600" b="1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Evaluations</a:t>
                </a:r>
                <a:endParaRPr sz="16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4" name="Google Shape;344;p12"/>
          <p:cNvGrpSpPr/>
          <p:nvPr/>
        </p:nvGrpSpPr>
        <p:grpSpPr>
          <a:xfrm>
            <a:off x="6450108" y="2653807"/>
            <a:ext cx="4579336" cy="2031325"/>
            <a:chOff x="5403424" y="5266356"/>
            <a:chExt cx="4579336" cy="2031325"/>
          </a:xfrm>
        </p:grpSpPr>
        <p:sp>
          <p:nvSpPr>
            <p:cNvPr id="345" name="Google Shape;345;p12"/>
            <p:cNvSpPr txBox="1"/>
            <p:nvPr/>
          </p:nvSpPr>
          <p:spPr>
            <a:xfrm>
              <a:off x="6687686" y="5266356"/>
              <a:ext cx="3295074" cy="2031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42900" marR="0" lvl="1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929BA2"/>
                </a:buClr>
                <a:buSzPts val="1820"/>
                <a:buFont typeface="Arial"/>
                <a:buChar char="•"/>
              </a:pPr>
              <a:r>
                <a:rPr lang="lv-LV" sz="1400" b="0" i="0" u="none" strike="noStrike" cap="none">
                  <a:solidFill>
                    <a:schemeClr val="dk1"/>
                  </a:solidFill>
                  <a:latin typeface="PT Sans"/>
                  <a:ea typeface="PT Sans"/>
                  <a:cs typeface="PT Sans"/>
                  <a:sym typeface="PT Sans"/>
                </a:rPr>
                <a:t>Recruitment requests management</a:t>
              </a:r>
              <a:endPara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  <a:p>
              <a:pPr marL="342900" marR="0" lvl="1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929BA2"/>
                </a:buClr>
                <a:buSzPts val="1820"/>
                <a:buFont typeface="Arial"/>
                <a:buChar char="•"/>
              </a:pPr>
              <a:r>
                <a:rPr lang="lv-LV" sz="1400" b="0" i="0" u="none" strike="noStrike" cap="none">
                  <a:solidFill>
                    <a:schemeClr val="dk1"/>
                  </a:solidFill>
                  <a:latin typeface="PT Sans"/>
                  <a:ea typeface="PT Sans"/>
                  <a:cs typeface="PT Sans"/>
                  <a:sym typeface="PT Sans"/>
                </a:rPr>
                <a:t>Candidates Resumes and Applications registration, including through self-service portal</a:t>
              </a:r>
              <a:endPara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  <a:p>
              <a:pPr marL="342900" marR="0" lvl="1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929BA2"/>
                </a:buClr>
                <a:buSzPts val="1820"/>
                <a:buFont typeface="Arial"/>
                <a:buChar char="•"/>
              </a:pPr>
              <a:r>
                <a:rPr lang="lv-LV" sz="1400" b="0" i="0" u="none" strike="noStrike" cap="none">
                  <a:solidFill>
                    <a:schemeClr val="dk1"/>
                  </a:solidFill>
                  <a:latin typeface="PT Sans"/>
                  <a:ea typeface="PT Sans"/>
                  <a:cs typeface="PT Sans"/>
                  <a:sym typeface="PT Sans"/>
                </a:rPr>
                <a:t>Recruiting events management (interviews, testing sessions, etc.)</a:t>
              </a:r>
              <a:endPara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  <a:p>
              <a:pPr marL="342900" marR="0" lvl="1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929BA2"/>
                </a:buClr>
                <a:buSzPts val="1820"/>
                <a:buFont typeface="Arial"/>
                <a:buChar char="•"/>
              </a:pPr>
              <a:r>
                <a:rPr lang="lv-LV" sz="1400" b="0" i="0" u="none" strike="noStrike" cap="none">
                  <a:solidFill>
                    <a:schemeClr val="dk1"/>
                  </a:solidFill>
                  <a:latin typeface="PT Sans"/>
                  <a:ea typeface="PT Sans"/>
                  <a:cs typeface="PT Sans"/>
                  <a:sym typeface="PT Sans"/>
                </a:rPr>
                <a:t>Integration with recruiting agencies, using industry standards like HR-XML </a:t>
              </a:r>
              <a:endPara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grpSp>
          <p:nvGrpSpPr>
            <p:cNvPr id="346" name="Google Shape;346;p12"/>
            <p:cNvGrpSpPr/>
            <p:nvPr/>
          </p:nvGrpSpPr>
          <p:grpSpPr>
            <a:xfrm>
              <a:off x="5403424" y="5456268"/>
              <a:ext cx="1284262" cy="1492674"/>
              <a:chOff x="5248557" y="5851113"/>
              <a:chExt cx="1284262" cy="1492674"/>
            </a:xfrm>
          </p:grpSpPr>
          <p:pic>
            <p:nvPicPr>
              <p:cNvPr id="347" name="Google Shape;347;p1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269366" y="5851113"/>
                <a:ext cx="1155198" cy="11551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48" name="Google Shape;348;p12"/>
              <p:cNvSpPr txBox="1"/>
              <p:nvPr/>
            </p:nvSpPr>
            <p:spPr>
              <a:xfrm>
                <a:off x="5248557" y="7005273"/>
                <a:ext cx="1284262" cy="338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lv-LV" sz="1600" b="1" i="0" u="none" strike="noStrike" cap="none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Recruiting</a:t>
                </a:r>
                <a:endParaRPr sz="1600" b="0" i="1" u="none" strike="noStrike" cap="none" dirty="0">
                  <a:solidFill>
                    <a:schemeClr val="lt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9" name="Google Shape;349;p12"/>
          <p:cNvGrpSpPr/>
          <p:nvPr/>
        </p:nvGrpSpPr>
        <p:grpSpPr>
          <a:xfrm>
            <a:off x="6481796" y="4758395"/>
            <a:ext cx="4243913" cy="1493752"/>
            <a:chOff x="793089" y="1208863"/>
            <a:chExt cx="4243913" cy="1493752"/>
          </a:xfrm>
        </p:grpSpPr>
        <p:sp>
          <p:nvSpPr>
            <p:cNvPr id="350" name="Google Shape;350;p12"/>
            <p:cNvSpPr txBox="1"/>
            <p:nvPr/>
          </p:nvSpPr>
          <p:spPr>
            <a:xfrm>
              <a:off x="2045663" y="1470928"/>
              <a:ext cx="2991339" cy="7386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42900" marR="0" lvl="1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929BA2"/>
                </a:buClr>
                <a:buSzPts val="1820"/>
                <a:buFont typeface="Arial"/>
                <a:buChar char="•"/>
              </a:pPr>
              <a:r>
                <a:rPr lang="lv-LV" sz="1400" b="0" i="0" u="none" strike="noStrike" cap="none">
                  <a:solidFill>
                    <a:schemeClr val="dk1"/>
                  </a:solidFill>
                  <a:latin typeface="PT Sans"/>
                  <a:ea typeface="PT Sans"/>
                  <a:cs typeface="PT Sans"/>
                  <a:sym typeface="PT Sans"/>
                </a:rPr>
                <a:t>Advanced role-based approach</a:t>
              </a:r>
              <a:endPara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  <a:p>
              <a:pPr marL="342900" marR="0" lvl="1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929BA2"/>
                </a:buClr>
                <a:buSzPts val="1820"/>
                <a:buFont typeface="Arial"/>
                <a:buChar char="•"/>
              </a:pPr>
              <a:r>
                <a:rPr lang="lv-LV" sz="1400" b="0" i="0" u="none" strike="noStrike" cap="none">
                  <a:solidFill>
                    <a:schemeClr val="dk1"/>
                  </a:solidFill>
                  <a:latin typeface="PT Sans"/>
                  <a:ea typeface="PT Sans"/>
                  <a:cs typeface="PT Sans"/>
                  <a:sym typeface="PT Sans"/>
                </a:rPr>
                <a:t>Employee self-service</a:t>
              </a:r>
              <a:endPara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  <a:p>
              <a:pPr marL="342900" marR="0" lvl="1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929BA2"/>
                </a:buClr>
                <a:buSzPts val="1820"/>
                <a:buFont typeface="Arial"/>
                <a:buChar char="•"/>
              </a:pPr>
              <a:r>
                <a:rPr lang="lv-LV" sz="1400" b="0" i="0" u="none" strike="noStrike" cap="none">
                  <a:solidFill>
                    <a:schemeClr val="dk1"/>
                  </a:solidFill>
                  <a:latin typeface="PT Sans"/>
                  <a:ea typeface="PT Sans"/>
                  <a:cs typeface="PT Sans"/>
                  <a:sym typeface="PT Sans"/>
                </a:rPr>
                <a:t>Manager self-service</a:t>
              </a:r>
              <a:endPara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grpSp>
          <p:nvGrpSpPr>
            <p:cNvPr id="351" name="Google Shape;351;p12"/>
            <p:cNvGrpSpPr/>
            <p:nvPr/>
          </p:nvGrpSpPr>
          <p:grpSpPr>
            <a:xfrm>
              <a:off x="793089" y="1208863"/>
              <a:ext cx="1167723" cy="1493752"/>
              <a:chOff x="619267" y="1208863"/>
              <a:chExt cx="1167723" cy="1493752"/>
            </a:xfrm>
          </p:grpSpPr>
          <p:pic>
            <p:nvPicPr>
              <p:cNvPr id="352" name="Google Shape;352;p12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631792" y="1208863"/>
                <a:ext cx="1155198" cy="11551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53" name="Google Shape;353;p12"/>
              <p:cNvSpPr txBox="1"/>
              <p:nvPr/>
            </p:nvSpPr>
            <p:spPr>
              <a:xfrm>
                <a:off x="619267" y="2364061"/>
                <a:ext cx="1152128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lv-LV" sz="1600" b="1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Self-service</a:t>
                </a:r>
                <a:endPara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3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PT Sans"/>
              <a:buNone/>
            </a:pPr>
            <a:r>
              <a:rPr lang="lv-LV"/>
              <a:t>HRB Portal to optimize and develop your workforce</a:t>
            </a:r>
            <a:endParaRPr/>
          </a:p>
        </p:txBody>
      </p:sp>
      <p:sp>
        <p:nvSpPr>
          <p:cNvPr id="359" name="Google Shape;359;p13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/>
              <a:t>Copyright 2008-2022 SIA "AGroup".  All rights reserved. </a:t>
            </a:r>
            <a:endParaRPr/>
          </a:p>
        </p:txBody>
      </p:sp>
      <p:sp>
        <p:nvSpPr>
          <p:cNvPr id="360" name="Google Shape;360;p13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12</a:t>
            </a:fld>
            <a:endParaRPr/>
          </a:p>
        </p:txBody>
      </p:sp>
      <p:grpSp>
        <p:nvGrpSpPr>
          <p:cNvPr id="361" name="Google Shape;361;p13"/>
          <p:cNvGrpSpPr/>
          <p:nvPr/>
        </p:nvGrpSpPr>
        <p:grpSpPr>
          <a:xfrm>
            <a:off x="1169495" y="3096888"/>
            <a:ext cx="4811551" cy="1572557"/>
            <a:chOff x="607022" y="4822422"/>
            <a:chExt cx="4811551" cy="1572557"/>
          </a:xfrm>
        </p:grpSpPr>
        <p:sp>
          <p:nvSpPr>
            <p:cNvPr id="362" name="Google Shape;362;p13"/>
            <p:cNvSpPr txBox="1"/>
            <p:nvPr/>
          </p:nvSpPr>
          <p:spPr>
            <a:xfrm>
              <a:off x="2296267" y="4822422"/>
              <a:ext cx="3122306" cy="13849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42900" marR="0" lvl="1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929BA2"/>
                </a:buClr>
                <a:buSzPts val="1820"/>
                <a:buFont typeface="Arial"/>
                <a:buChar char="•"/>
              </a:pPr>
              <a:r>
                <a:rPr lang="lv-LV" sz="1400" b="0" i="0" u="none" strike="noStrike" cap="none">
                  <a:solidFill>
                    <a:schemeClr val="dk1"/>
                  </a:solidFill>
                  <a:latin typeface="PT Sans"/>
                  <a:ea typeface="PT Sans"/>
                  <a:cs typeface="PT Sans"/>
                  <a:sym typeface="PT Sans"/>
                </a:rPr>
                <a:t>Corporate vehicle register maintenance, responsible person,  fuel type, fuel consumption norms</a:t>
              </a:r>
              <a:endPara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  <a:p>
              <a:pPr marL="342900" marR="0" lvl="1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929BA2"/>
                </a:buClr>
                <a:buSzPts val="1820"/>
                <a:buFont typeface="Arial"/>
                <a:buChar char="•"/>
              </a:pPr>
              <a:r>
                <a:rPr lang="lv-LV" sz="1400" b="0" i="0" u="none" strike="noStrike" cap="none">
                  <a:solidFill>
                    <a:schemeClr val="dk1"/>
                  </a:solidFill>
                  <a:latin typeface="PT Sans"/>
                  <a:ea typeface="PT Sans"/>
                  <a:cs typeface="PT Sans"/>
                  <a:sym typeface="PT Sans"/>
                </a:rPr>
                <a:t>Consumed fuel reconciliation based responsible person’s reports vs merchant’s reports</a:t>
              </a:r>
              <a:endPara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grpSp>
          <p:nvGrpSpPr>
            <p:cNvPr id="363" name="Google Shape;363;p13"/>
            <p:cNvGrpSpPr/>
            <p:nvPr/>
          </p:nvGrpSpPr>
          <p:grpSpPr>
            <a:xfrm>
              <a:off x="607022" y="4908951"/>
              <a:ext cx="1800000" cy="1486028"/>
              <a:chOff x="607022" y="4908951"/>
              <a:chExt cx="1800000" cy="1486028"/>
            </a:xfrm>
          </p:grpSpPr>
          <p:pic>
            <p:nvPicPr>
              <p:cNvPr id="364" name="Google Shape;364;p1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891784" y="4908951"/>
                <a:ext cx="1155198" cy="11551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5" name="Google Shape;365;p13"/>
              <p:cNvSpPr txBox="1"/>
              <p:nvPr/>
            </p:nvSpPr>
            <p:spPr>
              <a:xfrm>
                <a:off x="607022" y="6056425"/>
                <a:ext cx="180000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lv-LV" sz="1600" b="1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Fleet management</a:t>
                </a:r>
                <a:endParaRPr sz="16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66" name="Google Shape;366;p13"/>
          <p:cNvGrpSpPr/>
          <p:nvPr/>
        </p:nvGrpSpPr>
        <p:grpSpPr>
          <a:xfrm>
            <a:off x="5981046" y="3096888"/>
            <a:ext cx="5041459" cy="2031325"/>
            <a:chOff x="305241" y="2983319"/>
            <a:chExt cx="5041459" cy="2031325"/>
          </a:xfrm>
        </p:grpSpPr>
        <p:sp>
          <p:nvSpPr>
            <p:cNvPr id="367" name="Google Shape;367;p13"/>
            <p:cNvSpPr txBox="1"/>
            <p:nvPr/>
          </p:nvSpPr>
          <p:spPr>
            <a:xfrm>
              <a:off x="2317233" y="2983319"/>
              <a:ext cx="3029467" cy="2031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42900" marR="0" lvl="1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929BA2"/>
                </a:buClr>
                <a:buSzPts val="1820"/>
                <a:buFont typeface="Arial"/>
                <a:buChar char="•"/>
              </a:pPr>
              <a:r>
                <a:rPr lang="lv-LV" sz="1400" b="0" i="0" u="none" strike="noStrike" cap="none">
                  <a:solidFill>
                    <a:schemeClr val="dk1"/>
                  </a:solidFill>
                  <a:latin typeface="PT Sans"/>
                  <a:ea typeface="PT Sans"/>
                  <a:cs typeface="PT Sans"/>
                  <a:sym typeface="PT Sans"/>
                </a:rPr>
                <a:t>Work-places skill-based profiling</a:t>
              </a:r>
              <a:endPara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  <a:p>
              <a:pPr marL="342900" marR="0" lvl="1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929BA2"/>
                </a:buClr>
                <a:buSzPts val="1820"/>
                <a:buFont typeface="Arial"/>
                <a:buChar char="•"/>
              </a:pPr>
              <a:r>
                <a:rPr lang="lv-LV" sz="1400" b="0" i="0" u="none" strike="noStrike" cap="none">
                  <a:solidFill>
                    <a:schemeClr val="dk1"/>
                  </a:solidFill>
                  <a:latin typeface="PT Sans"/>
                  <a:ea typeface="PT Sans"/>
                  <a:cs typeface="PT Sans"/>
                  <a:sym typeface="PT Sans"/>
                </a:rPr>
                <a:t>Employees’ skill-based profiling</a:t>
              </a:r>
              <a:endPara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  <a:p>
              <a:pPr marL="342900" marR="0" lvl="1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929BA2"/>
                </a:buClr>
                <a:buSzPts val="1820"/>
                <a:buFont typeface="Arial"/>
                <a:buChar char="•"/>
              </a:pPr>
              <a:r>
                <a:rPr lang="lv-LV" sz="1400" b="0" i="0" u="none" strike="noStrike" cap="none">
                  <a:solidFill>
                    <a:schemeClr val="dk1"/>
                  </a:solidFill>
                  <a:latin typeface="PT Sans"/>
                  <a:ea typeface="PT Sans"/>
                  <a:cs typeface="PT Sans"/>
                  <a:sym typeface="PT Sans"/>
                </a:rPr>
                <a:t>Forecast based workplaces working time scheduling</a:t>
              </a:r>
              <a:endPara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  <a:p>
              <a:pPr marL="342900" marR="0" lvl="1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929BA2"/>
                </a:buClr>
                <a:buSzPts val="1820"/>
                <a:buFont typeface="Arial"/>
                <a:buChar char="•"/>
              </a:pPr>
              <a:r>
                <a:rPr lang="lv-LV" sz="1400" b="0" i="0" u="none" strike="noStrike" cap="none">
                  <a:solidFill>
                    <a:schemeClr val="dk1"/>
                  </a:solidFill>
                  <a:latin typeface="PT Sans"/>
                  <a:ea typeface="PT Sans"/>
                  <a:cs typeface="PT Sans"/>
                  <a:sym typeface="PT Sans"/>
                </a:rPr>
                <a:t>Optimal employees scheduling by workplaces based on profiles matching analysis, employee availability and workplaces working time schedules</a:t>
              </a:r>
              <a:endPara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grpSp>
          <p:nvGrpSpPr>
            <p:cNvPr id="368" name="Google Shape;368;p13"/>
            <p:cNvGrpSpPr/>
            <p:nvPr/>
          </p:nvGrpSpPr>
          <p:grpSpPr>
            <a:xfrm>
              <a:off x="305241" y="3040226"/>
              <a:ext cx="2088232" cy="1651530"/>
              <a:chOff x="123622" y="5089495"/>
              <a:chExt cx="2088232" cy="1651530"/>
            </a:xfrm>
          </p:grpSpPr>
          <p:pic>
            <p:nvPicPr>
              <p:cNvPr id="369" name="Google Shape;369;p13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604199" y="5089495"/>
                <a:ext cx="1155198" cy="11551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0" name="Google Shape;370;p13"/>
              <p:cNvSpPr txBox="1"/>
              <p:nvPr/>
            </p:nvSpPr>
            <p:spPr>
              <a:xfrm>
                <a:off x="123622" y="6292954"/>
                <a:ext cx="2088232" cy="4480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lv-LV" sz="1600" b="1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Advanced Workforce Scheduler </a:t>
                </a:r>
                <a:endParaRPr/>
              </a:p>
            </p:txBody>
          </p:sp>
        </p:grpSp>
      </p:grpSp>
      <p:grpSp>
        <p:nvGrpSpPr>
          <p:cNvPr id="371" name="Google Shape;371;p13"/>
          <p:cNvGrpSpPr/>
          <p:nvPr/>
        </p:nvGrpSpPr>
        <p:grpSpPr>
          <a:xfrm>
            <a:off x="1385319" y="1023757"/>
            <a:ext cx="4733696" cy="2031325"/>
            <a:chOff x="5395336" y="992839"/>
            <a:chExt cx="4733696" cy="2031325"/>
          </a:xfrm>
        </p:grpSpPr>
        <p:sp>
          <p:nvSpPr>
            <p:cNvPr id="372" name="Google Shape;372;p13"/>
            <p:cNvSpPr txBox="1"/>
            <p:nvPr/>
          </p:nvSpPr>
          <p:spPr>
            <a:xfrm>
              <a:off x="6918336" y="992839"/>
              <a:ext cx="3210696" cy="2031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42900" marR="0" lvl="1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929BA2"/>
                </a:buClr>
                <a:buSzPts val="1820"/>
                <a:buFont typeface="Arial"/>
                <a:buChar char="•"/>
              </a:pPr>
              <a:r>
                <a:rPr lang="lv-LV" sz="1400" b="0" i="0" u="none" strike="noStrike" cap="none">
                  <a:solidFill>
                    <a:schemeClr val="dk1"/>
                  </a:solidFill>
                  <a:latin typeface="PT Sans"/>
                  <a:ea typeface="PT Sans"/>
                  <a:cs typeface="PT Sans"/>
                  <a:sym typeface="PT Sans"/>
                </a:rPr>
                <a:t>Training courses management, including training contents </a:t>
              </a:r>
              <a:endPara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  <a:p>
              <a:pPr marL="342900" marR="0" lvl="1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929BA2"/>
                </a:buClr>
                <a:buSzPts val="1820"/>
                <a:buFont typeface="Arial"/>
                <a:buChar char="•"/>
              </a:pPr>
              <a:r>
                <a:rPr lang="lv-LV" sz="1400" b="0" i="0" u="none" strike="noStrike" cap="none">
                  <a:solidFill>
                    <a:schemeClr val="dk1"/>
                  </a:solidFill>
                  <a:latin typeface="PT Sans"/>
                  <a:ea typeface="PT Sans"/>
                  <a:cs typeface="PT Sans"/>
                  <a:sym typeface="PT Sans"/>
                </a:rPr>
                <a:t>Training events management, including e-learning and class-based trainings</a:t>
              </a:r>
              <a:endPara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  <a:p>
              <a:pPr marL="342900" marR="0" lvl="1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929BA2"/>
                </a:buClr>
                <a:buSzPts val="1820"/>
                <a:buFont typeface="Arial"/>
                <a:buChar char="•"/>
              </a:pPr>
              <a:r>
                <a:rPr lang="lv-LV" sz="1400" b="0" i="0" u="none" strike="noStrike" cap="none">
                  <a:solidFill>
                    <a:schemeClr val="dk1"/>
                  </a:solidFill>
                  <a:latin typeface="PT Sans"/>
                  <a:ea typeface="PT Sans"/>
                  <a:cs typeface="PT Sans"/>
                  <a:sym typeface="PT Sans"/>
                </a:rPr>
                <a:t>Post training testing (certification)</a:t>
              </a:r>
              <a:endPara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  <a:p>
              <a:pPr marL="342900" marR="0" lvl="1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929BA2"/>
                </a:buClr>
                <a:buSzPts val="1820"/>
                <a:buFont typeface="Arial"/>
                <a:buChar char="•"/>
              </a:pPr>
              <a:r>
                <a:rPr lang="lv-LV" sz="1400" b="0" i="0" u="none" strike="noStrike" cap="none">
                  <a:solidFill>
                    <a:schemeClr val="dk1"/>
                  </a:solidFill>
                  <a:latin typeface="PT Sans"/>
                  <a:ea typeface="PT Sans"/>
                  <a:cs typeface="PT Sans"/>
                  <a:sym typeface="PT Sans"/>
                </a:rPr>
                <a:t>Integration with course contents providers, using industry standards like SCORM and others</a:t>
              </a:r>
              <a:endPara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grpSp>
          <p:nvGrpSpPr>
            <p:cNvPr id="373" name="Google Shape;373;p13"/>
            <p:cNvGrpSpPr/>
            <p:nvPr/>
          </p:nvGrpSpPr>
          <p:grpSpPr>
            <a:xfrm>
              <a:off x="5395336" y="1064847"/>
              <a:ext cx="1428760" cy="1660418"/>
              <a:chOff x="5179312" y="888692"/>
              <a:chExt cx="1428760" cy="1660418"/>
            </a:xfrm>
          </p:grpSpPr>
          <p:pic>
            <p:nvPicPr>
              <p:cNvPr id="374" name="Google Shape;374;p13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323328" y="888692"/>
                <a:ext cx="1155198" cy="11551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5" name="Google Shape;375;p13"/>
              <p:cNvSpPr txBox="1"/>
              <p:nvPr/>
            </p:nvSpPr>
            <p:spPr>
              <a:xfrm>
                <a:off x="5179312" y="2101039"/>
                <a:ext cx="1428760" cy="4480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lv-LV" sz="1600" b="1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Learning &amp; development</a:t>
                </a:r>
                <a:endParaRPr sz="1600" b="0" i="1" u="none" strike="noStrike" cap="none">
                  <a:solidFill>
                    <a:schemeClr val="lt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76" name="Google Shape;376;p13"/>
          <p:cNvSpPr txBox="1"/>
          <p:nvPr/>
        </p:nvSpPr>
        <p:spPr>
          <a:xfrm>
            <a:off x="7993038" y="993555"/>
            <a:ext cx="3024336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929BA2"/>
              </a:buClr>
              <a:buSzPts val="1820"/>
              <a:buFont typeface="Arial"/>
              <a:buChar char="•"/>
            </a:pPr>
            <a:r>
              <a:rPr lang="lv-LV"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Enables teamwork efficiency across departments and geographies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929BA2"/>
              </a:buClr>
              <a:buSzPts val="1820"/>
              <a:buFont typeface="Arial"/>
              <a:buChar char="•"/>
            </a:pPr>
            <a:r>
              <a:rPr lang="lv-LV"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Facilitates performance reviews, recruiting and other processes</a:t>
            </a:r>
            <a:endParaRPr sz="1400" b="0" i="0" u="none" strike="noStrike" cap="non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929BA2"/>
              </a:buClr>
              <a:buSzPts val="1820"/>
              <a:buFont typeface="Arial"/>
              <a:buChar char="•"/>
            </a:pPr>
            <a:r>
              <a:rPr lang="lv-LV"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Improves employee development and learning by building communities around professional leaders</a:t>
            </a:r>
            <a:endParaRPr sz="1400" b="0" i="0" u="none" strike="noStrike" cap="non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grpSp>
        <p:nvGrpSpPr>
          <p:cNvPr id="377" name="Google Shape;377;p13"/>
          <p:cNvGrpSpPr/>
          <p:nvPr/>
        </p:nvGrpSpPr>
        <p:grpSpPr>
          <a:xfrm>
            <a:off x="5921823" y="1065563"/>
            <a:ext cx="2199047" cy="1656184"/>
            <a:chOff x="392847" y="4101404"/>
            <a:chExt cx="2199047" cy="1656184"/>
          </a:xfrm>
        </p:grpSpPr>
        <p:pic>
          <p:nvPicPr>
            <p:cNvPr id="378" name="Google Shape;378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14772" y="4101404"/>
              <a:ext cx="1155198" cy="11551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9" name="Google Shape;379;p13"/>
            <p:cNvSpPr txBox="1"/>
            <p:nvPr/>
          </p:nvSpPr>
          <p:spPr>
            <a:xfrm>
              <a:off x="392847" y="5320545"/>
              <a:ext cx="2199047" cy="4370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lv-LV" sz="16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Social networking </a:t>
              </a:r>
              <a:endPara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lv-LV" sz="16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tools</a:t>
              </a:r>
              <a:endPara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1319053" y="4717621"/>
            <a:ext cx="4818794" cy="1839567"/>
            <a:chOff x="5424450" y="5465375"/>
            <a:chExt cx="4818794" cy="1839567"/>
          </a:xfrm>
        </p:grpSpPr>
        <p:pic>
          <p:nvPicPr>
            <p:cNvPr id="381" name="Google Shape;381;p1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598468" y="5465375"/>
              <a:ext cx="1137323" cy="11401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2" name="Google Shape;382;p13"/>
            <p:cNvSpPr/>
            <p:nvPr/>
          </p:nvSpPr>
          <p:spPr>
            <a:xfrm>
              <a:off x="5424450" y="6684516"/>
              <a:ext cx="1503232" cy="6204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lv-LV" sz="16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Benefits </a:t>
              </a:r>
              <a:endParaRPr/>
            </a:p>
            <a:p>
              <a:pPr marL="0" marR="0" lvl="0" indent="0" algn="ctr" rt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lv-LV" sz="16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Administration </a:t>
              </a:r>
              <a:endParaRPr/>
            </a:p>
            <a:p>
              <a:pPr marL="0" marR="0" lvl="0" indent="0" algn="ctr" rt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6985867" y="5742850"/>
              <a:ext cx="3257377" cy="954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42900" marR="0" lvl="1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929BA2"/>
                </a:buClr>
                <a:buSzPts val="1820"/>
                <a:buFont typeface="Arial"/>
                <a:buChar char="•"/>
              </a:pPr>
              <a:r>
                <a:rPr lang="lv-LV" sz="1400" b="0" i="0" u="none" strike="noStrike" cap="none">
                  <a:solidFill>
                    <a:schemeClr val="dk1"/>
                  </a:solidFill>
                  <a:latin typeface="PT Sans"/>
                  <a:ea typeface="PT Sans"/>
                  <a:cs typeface="PT Sans"/>
                  <a:sym typeface="PT Sans"/>
                </a:rPr>
                <a:t>Benefit plans administration</a:t>
              </a:r>
              <a:endParaRPr/>
            </a:p>
            <a:p>
              <a:pPr marL="342900" marR="0" lvl="1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929BA2"/>
                </a:buClr>
                <a:buSzPts val="1820"/>
                <a:buFont typeface="Arial"/>
                <a:buChar char="•"/>
              </a:pPr>
              <a:r>
                <a:rPr lang="lv-LV" sz="1400" b="0" i="0" u="none" strike="noStrike" cap="none">
                  <a:solidFill>
                    <a:schemeClr val="dk1"/>
                  </a:solidFill>
                  <a:latin typeface="PT Sans"/>
                  <a:ea typeface="PT Sans"/>
                  <a:cs typeface="PT Sans"/>
                  <a:sym typeface="PT Sans"/>
                </a:rPr>
                <a:t>Integration with HR and Payroll</a:t>
              </a:r>
              <a:endParaRPr/>
            </a:p>
            <a:p>
              <a:pPr marL="342900" marR="0" lvl="1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929BA2"/>
                </a:buClr>
                <a:buSzPts val="1820"/>
                <a:buFont typeface="Arial"/>
                <a:buChar char="•"/>
              </a:pPr>
              <a:r>
                <a:rPr lang="lv-LV" sz="1400" b="0" i="0" u="none" strike="noStrike" cap="none">
                  <a:solidFill>
                    <a:schemeClr val="dk1"/>
                  </a:solidFill>
                  <a:latin typeface="PT Sans"/>
                  <a:ea typeface="PT Sans"/>
                  <a:cs typeface="PT Sans"/>
                  <a:sym typeface="PT Sans"/>
                </a:rPr>
                <a:t>Expenses control</a:t>
              </a:r>
              <a:endParaRPr/>
            </a:p>
            <a:p>
              <a:pPr marL="342900" marR="0" lvl="1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929BA2"/>
                </a:buClr>
                <a:buSzPts val="1820"/>
                <a:buFont typeface="Arial"/>
                <a:buChar char="•"/>
              </a:pPr>
              <a:r>
                <a:rPr lang="lv-LV" sz="1400" b="0" i="0" u="none" strike="noStrike" cap="none">
                  <a:solidFill>
                    <a:schemeClr val="dk1"/>
                  </a:solidFill>
                  <a:latin typeface="PT Sans"/>
                  <a:ea typeface="PT Sans"/>
                  <a:cs typeface="PT Sans"/>
                  <a:sym typeface="PT Sans"/>
                </a:rPr>
                <a:t>Reporting and statistical analysis</a:t>
              </a:r>
              <a:endPara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</p:grpSp>
      <p:sp>
        <p:nvSpPr>
          <p:cNvPr id="384" name="Google Shape;384;p13"/>
          <p:cNvSpPr txBox="1"/>
          <p:nvPr/>
        </p:nvSpPr>
        <p:spPr>
          <a:xfrm rot="1929338">
            <a:off x="6807064" y="2968194"/>
            <a:ext cx="1170790" cy="461665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AI enabled (coming soon)</a:t>
            </a:r>
            <a:endParaRPr sz="1200" b="0" i="0" u="none" strike="noStrike" cap="non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4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3932037" cy="1411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PT Sans"/>
              <a:buNone/>
            </a:pPr>
            <a:r>
              <a:rPr lang="lv-LV"/>
              <a:t>Integrated multi-country platform</a:t>
            </a:r>
            <a:endParaRPr/>
          </a:p>
        </p:txBody>
      </p:sp>
      <p:sp>
        <p:nvSpPr>
          <p:cNvPr id="390" name="Google Shape;390;p14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/>
              <a:t>Copyright 2008-2022 SIA "AGroup".  All rights reserved. </a:t>
            </a:r>
            <a:endParaRPr/>
          </a:p>
        </p:txBody>
      </p:sp>
      <p:sp>
        <p:nvSpPr>
          <p:cNvPr id="391" name="Google Shape;391;p14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13</a:t>
            </a:fld>
            <a:endParaRPr/>
          </a:p>
        </p:txBody>
      </p:sp>
      <p:sp>
        <p:nvSpPr>
          <p:cNvPr id="392" name="Google Shape;392;p14"/>
          <p:cNvSpPr txBox="1">
            <a:spLocks noGrp="1"/>
          </p:cNvSpPr>
          <p:nvPr>
            <p:ph type="body" idx="1"/>
          </p:nvPr>
        </p:nvSpPr>
        <p:spPr>
          <a:xfrm>
            <a:off x="432000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lv-LV"/>
              <a:t>Everyone in the same environment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lv-LV"/>
              <a:t>Data reused throughout the system after final approval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lv-LV"/>
              <a:t>Safe GDPR compliant data storage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lv-LV"/>
              <a:t>Integrations with state authorities</a:t>
            </a:r>
            <a:endParaRPr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</a:pPr>
            <a:r>
              <a:rPr lang="lv-LV"/>
              <a:t>Custom integrations with other system</a:t>
            </a:r>
            <a:endParaRPr/>
          </a:p>
        </p:txBody>
      </p:sp>
      <p:pic>
        <p:nvPicPr>
          <p:cNvPr id="393" name="Google Shape;39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8816" y="950604"/>
            <a:ext cx="6971184" cy="4391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15" descr="Person typing on laptop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131" b="1130"/>
          <a:stretch/>
        </p:blipFill>
        <p:spPr>
          <a:xfrm>
            <a:off x="2411412" y="10"/>
            <a:ext cx="9780588" cy="6371341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15"/>
          <p:cNvSpPr txBox="1">
            <a:spLocks noGrp="1"/>
          </p:cNvSpPr>
          <p:nvPr>
            <p:ph type="title"/>
          </p:nvPr>
        </p:nvSpPr>
        <p:spPr>
          <a:xfrm>
            <a:off x="-1700" y="2156226"/>
            <a:ext cx="5958000" cy="195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252000" tIns="180000" rIns="180000" bIns="1800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5600"/>
              <a:buFont typeface="PT Sans"/>
              <a:buNone/>
            </a:pPr>
            <a:r>
              <a:rPr lang="lv-LV" sz="5600"/>
              <a:t>Risinājuma demonstrācija</a:t>
            </a:r>
            <a:endParaRPr sz="5600"/>
          </a:p>
        </p:txBody>
      </p:sp>
      <p:sp>
        <p:nvSpPr>
          <p:cNvPr id="401" name="Google Shape;401;p15"/>
          <p:cNvSpPr txBox="1">
            <a:spLocks noGrp="1"/>
          </p:cNvSpPr>
          <p:nvPr>
            <p:ph type="body" idx="1"/>
          </p:nvPr>
        </p:nvSpPr>
        <p:spPr>
          <a:xfrm>
            <a:off x="0" y="4110760"/>
            <a:ext cx="5956300" cy="1100565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252000" tIns="180000" rIns="180000" bIns="1800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/>
          </a:p>
        </p:txBody>
      </p:sp>
      <p:sp>
        <p:nvSpPr>
          <p:cNvPr id="402" name="Google Shape;402;p15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>
                <a:solidFill>
                  <a:srgbClr val="646670"/>
                </a:solidFill>
              </a:rPr>
              <a:t>Copyright 2008-2022 SIA "AGroup".  All rights reserved. </a:t>
            </a:r>
            <a:endParaRPr/>
          </a:p>
        </p:txBody>
      </p:sp>
      <p:sp>
        <p:nvSpPr>
          <p:cNvPr id="403" name="Google Shape;403;p15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6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PT Sans"/>
              <a:buNone/>
            </a:pPr>
            <a:r>
              <a:rPr lang="lv-LV" sz="3000"/>
              <a:t>Jūsu situācija nosaka pareizo risinājumu</a:t>
            </a:r>
            <a:endParaRPr/>
          </a:p>
        </p:txBody>
      </p:sp>
      <p:sp>
        <p:nvSpPr>
          <p:cNvPr id="410" name="Google Shape;410;p16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/>
              <a:t>Copyright 2008-2022 SIA "AGroup".  All rights reserved. </a:t>
            </a:r>
            <a:endParaRPr/>
          </a:p>
        </p:txBody>
      </p:sp>
      <p:sp>
        <p:nvSpPr>
          <p:cNvPr id="411" name="Google Shape;411;p16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15</a:t>
            </a:fld>
            <a:endParaRPr/>
          </a:p>
        </p:txBody>
      </p:sp>
      <p:sp>
        <p:nvSpPr>
          <p:cNvPr id="412" name="Google Shape;412;p16"/>
          <p:cNvSpPr txBox="1">
            <a:spLocks noGrp="1"/>
          </p:cNvSpPr>
          <p:nvPr>
            <p:ph type="body" idx="1"/>
          </p:nvPr>
        </p:nvSpPr>
        <p:spPr>
          <a:xfrm>
            <a:off x="431800" y="1224128"/>
            <a:ext cx="5448115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lv-LV"/>
              <a:t>Pareizā izvēle var atšķirties</a:t>
            </a:r>
            <a:endParaRPr/>
          </a:p>
        </p:txBody>
      </p:sp>
      <p:sp>
        <p:nvSpPr>
          <p:cNvPr id="414" name="Google Shape;414;p16"/>
          <p:cNvSpPr txBox="1">
            <a:spLocks noGrp="1"/>
          </p:cNvSpPr>
          <p:nvPr>
            <p:ph type="body" idx="3"/>
          </p:nvPr>
        </p:nvSpPr>
        <p:spPr>
          <a:xfrm>
            <a:off x="6299886" y="1955731"/>
            <a:ext cx="5447914" cy="423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66700" lvl="0" indent="-266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Uzņēmumi ar ierobežotu budžetu var sākt ar DIY pieeju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Uzņēmumi ar nozīmīgu darbinieku skaitu (vismaz &gt;100) var sākt izskatīt iespēju ieviest profesionālu HR sistēmu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Uz pasūtījumu programmēts risinājums būs vislabākais risinājums tikai, tad ja tiešām neviena tirgū esoša sistēma nevar atrisināt uzņēmuma vajadzības</a:t>
            </a:r>
            <a:endParaRPr/>
          </a:p>
        </p:txBody>
      </p:sp>
      <p:pic>
        <p:nvPicPr>
          <p:cNvPr id="415" name="Google Shape;415;p16" descr="Business handshake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3">
            <a:alphaModFix/>
          </a:blip>
          <a:srcRect l="87" r="14280"/>
          <a:stretch/>
        </p:blipFill>
        <p:spPr>
          <a:xfrm>
            <a:off x="431800" y="1943031"/>
            <a:ext cx="5447914" cy="4246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17" descr="3D black question marks with one yellow question mark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3753" r="23754"/>
          <a:stretch/>
        </p:blipFill>
        <p:spPr>
          <a:xfrm>
            <a:off x="0" y="1"/>
            <a:ext cx="9158175" cy="637135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422" name="Google Shape;422;p17"/>
          <p:cNvSpPr txBox="1">
            <a:spLocks noGrp="1"/>
          </p:cNvSpPr>
          <p:nvPr>
            <p:ph type="ctrTitle"/>
          </p:nvPr>
        </p:nvSpPr>
        <p:spPr>
          <a:xfrm>
            <a:off x="8458200" y="2798354"/>
            <a:ext cx="3733800" cy="10136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180000" rIns="252000" bIns="1800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T Sans"/>
              <a:buNone/>
            </a:pPr>
            <a:r>
              <a:rPr lang="lv-LV" sz="4400" dirty="0"/>
              <a:t>Jautājumi?</a:t>
            </a:r>
            <a:endParaRPr sz="4400" dirty="0"/>
          </a:p>
        </p:txBody>
      </p:sp>
      <p:sp>
        <p:nvSpPr>
          <p:cNvPr id="423" name="Google Shape;423;p17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16</a:t>
            </a:fld>
            <a:endParaRPr/>
          </a:p>
        </p:txBody>
      </p:sp>
      <p:pic>
        <p:nvPicPr>
          <p:cNvPr id="424" name="Google Shape;42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240" y="6416648"/>
            <a:ext cx="5761219" cy="341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18" descr="Yellow paper folded as graph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084" r="2084"/>
          <a:stretch/>
        </p:blipFill>
        <p:spPr>
          <a:xfrm>
            <a:off x="0" y="1"/>
            <a:ext cx="9158175" cy="637135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431" name="Google Shape;431;p18"/>
          <p:cNvSpPr txBox="1">
            <a:spLocks noGrp="1"/>
          </p:cNvSpPr>
          <p:nvPr>
            <p:ph type="ctrTitle"/>
          </p:nvPr>
        </p:nvSpPr>
        <p:spPr>
          <a:xfrm>
            <a:off x="8458200" y="2798354"/>
            <a:ext cx="3733800" cy="10136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180000" rIns="252000" bIns="1800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T Sans"/>
              <a:buNone/>
            </a:pPr>
            <a:r>
              <a:rPr lang="lv-LV"/>
              <a:t>Paldies!</a:t>
            </a:r>
            <a:endParaRPr/>
          </a:p>
        </p:txBody>
      </p:sp>
      <p:sp>
        <p:nvSpPr>
          <p:cNvPr id="432" name="Google Shape;432;p18"/>
          <p:cNvSpPr txBox="1">
            <a:spLocks noGrp="1"/>
          </p:cNvSpPr>
          <p:nvPr>
            <p:ph type="body" idx="1"/>
          </p:nvPr>
        </p:nvSpPr>
        <p:spPr>
          <a:xfrm>
            <a:off x="8458200" y="3957705"/>
            <a:ext cx="2910342" cy="3168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72000" bIns="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lv-LV"/>
              <a:t>Ernests Sinkevičs</a:t>
            </a:r>
            <a:endParaRPr/>
          </a:p>
        </p:txBody>
      </p:sp>
      <p:sp>
        <p:nvSpPr>
          <p:cNvPr id="433" name="Google Shape;433;p18"/>
          <p:cNvSpPr txBox="1">
            <a:spLocks noGrp="1"/>
          </p:cNvSpPr>
          <p:nvPr>
            <p:ph type="body" idx="3"/>
          </p:nvPr>
        </p:nvSpPr>
        <p:spPr>
          <a:xfrm>
            <a:off x="8458200" y="4306722"/>
            <a:ext cx="2910342" cy="3168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72000" bIns="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lv-LV"/>
              <a:t>+371 25946455</a:t>
            </a:r>
            <a:endParaRPr/>
          </a:p>
        </p:txBody>
      </p:sp>
      <p:sp>
        <p:nvSpPr>
          <p:cNvPr id="434" name="Google Shape;434;p18"/>
          <p:cNvSpPr txBox="1">
            <a:spLocks noGrp="1"/>
          </p:cNvSpPr>
          <p:nvPr>
            <p:ph type="body" idx="4"/>
          </p:nvPr>
        </p:nvSpPr>
        <p:spPr>
          <a:xfrm>
            <a:off x="8458200" y="4687956"/>
            <a:ext cx="2910342" cy="3168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72000" bIns="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lv-LV"/>
              <a:t>ernests.sinkevics@agroup.lv</a:t>
            </a:r>
            <a:endParaRPr/>
          </a:p>
        </p:txBody>
      </p:sp>
      <p:sp>
        <p:nvSpPr>
          <p:cNvPr id="435" name="Google Shape;435;p18"/>
          <p:cNvSpPr txBox="1">
            <a:spLocks noGrp="1"/>
          </p:cNvSpPr>
          <p:nvPr>
            <p:ph type="body" idx="5"/>
          </p:nvPr>
        </p:nvSpPr>
        <p:spPr>
          <a:xfrm>
            <a:off x="8458200" y="5004756"/>
            <a:ext cx="2910342" cy="3168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72000" bIns="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lv-LV"/>
              <a:t>www.agroup.lv</a:t>
            </a:r>
            <a:endParaRPr/>
          </a:p>
        </p:txBody>
      </p:sp>
      <p:sp>
        <p:nvSpPr>
          <p:cNvPr id="436" name="Google Shape;436;p18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17</a:t>
            </a:fld>
            <a:endParaRPr/>
          </a:p>
        </p:txBody>
      </p:sp>
      <p:pic>
        <p:nvPicPr>
          <p:cNvPr id="437" name="Google Shape;437;p18" descr="User" title="Icon - Presenter Nam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85495" y="4006655"/>
            <a:ext cx="218900" cy="21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8" descr="Smart Phone" title="Icon - Presenter Phone Numbe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85495" y="4355103"/>
            <a:ext cx="218900" cy="21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8" descr="Envelope" title="Icon Presenter Emai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85495" y="4703551"/>
            <a:ext cx="218900" cy="21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8" descr="Link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72552" y="5040763"/>
            <a:ext cx="244786" cy="24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240" y="6416648"/>
            <a:ext cx="5761219" cy="341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6077" r="26077"/>
          <a:stretch/>
        </p:blipFill>
        <p:spPr>
          <a:xfrm>
            <a:off x="6096000" y="-1"/>
            <a:ext cx="6096000" cy="637135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212" name="Google Shape;212;p3"/>
          <p:cNvSpPr txBox="1">
            <a:spLocks noGrp="1"/>
          </p:cNvSpPr>
          <p:nvPr>
            <p:ph type="title"/>
          </p:nvPr>
        </p:nvSpPr>
        <p:spPr>
          <a:xfrm>
            <a:off x="7111800" y="3802899"/>
            <a:ext cx="4648200" cy="98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T Sans"/>
              <a:buNone/>
            </a:pPr>
            <a:r>
              <a:rPr lang="lv-LV">
                <a:solidFill>
                  <a:schemeClr val="dk1"/>
                </a:solidFill>
              </a:rPr>
              <a:t>AGROUP</a:t>
            </a:r>
            <a:endParaRPr/>
          </a:p>
        </p:txBody>
      </p:sp>
      <p:sp>
        <p:nvSpPr>
          <p:cNvPr id="213" name="Google Shape;213;p3"/>
          <p:cNvSpPr txBox="1">
            <a:spLocks noGrp="1"/>
          </p:cNvSpPr>
          <p:nvPr>
            <p:ph type="body" idx="1"/>
          </p:nvPr>
        </p:nvSpPr>
        <p:spPr>
          <a:xfrm>
            <a:off x="7111800" y="4787900"/>
            <a:ext cx="4648200" cy="1162800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lv-LV" sz="3200"/>
              <a:t>Your HR digitalization partner</a:t>
            </a:r>
            <a:endParaRPr/>
          </a:p>
        </p:txBody>
      </p:sp>
      <p:sp>
        <p:nvSpPr>
          <p:cNvPr id="214" name="Google Shape;214;p3"/>
          <p:cNvSpPr txBox="1">
            <a:spLocks noGrp="1"/>
          </p:cNvSpPr>
          <p:nvPr>
            <p:ph type="body" idx="3"/>
          </p:nvPr>
        </p:nvSpPr>
        <p:spPr>
          <a:xfrm>
            <a:off x="607684" y="1295973"/>
            <a:ext cx="5312631" cy="2999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lv-LV" b="1"/>
              <a:t>Dienas kārtība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lv-LV"/>
              <a:t>Mūsu mērķi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lv-LV"/>
              <a:t>Digitalizācijas un automatizācijas izaicinājumi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lv-LV"/>
              <a:t>Iespējamie risinājumi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lv-LV"/>
              <a:t>HRB Portal demonstrācija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lv-LV"/>
              <a:t>Jūsu situācija nosaka pareizo risinājumu</a:t>
            </a:r>
            <a:endParaRPr/>
          </a:p>
        </p:txBody>
      </p:sp>
      <p:sp>
        <p:nvSpPr>
          <p:cNvPr id="215" name="Google Shape;215;p3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/>
              <a:t>Copyright 2008-2022 SIA "AGroup".  All rights reserved. </a:t>
            </a:r>
            <a:endParaRPr/>
          </a:p>
        </p:txBody>
      </p:sp>
      <p:sp>
        <p:nvSpPr>
          <p:cNvPr id="216" name="Google Shape;216;p3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2</a:t>
            </a:fld>
            <a:endParaRPr/>
          </a:p>
        </p:txBody>
      </p:sp>
      <p:sp>
        <p:nvSpPr>
          <p:cNvPr id="217" name="Google Shape;217;p3"/>
          <p:cNvSpPr/>
          <p:nvPr/>
        </p:nvSpPr>
        <p:spPr>
          <a:xfrm>
            <a:off x="9348588" y="3688075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PT Sans"/>
              <a:buNone/>
            </a:pPr>
            <a:r>
              <a:rPr lang="lv-LV" sz="3000"/>
              <a:t>Mūsu mērķi</a:t>
            </a:r>
            <a:endParaRPr sz="3000"/>
          </a:p>
        </p:txBody>
      </p:sp>
      <p:sp>
        <p:nvSpPr>
          <p:cNvPr id="223" name="Google Shape;223;p4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/>
              <a:t>Copyright 2008-2022 SIA "AGroup".  All rights reserved. </a:t>
            </a:r>
            <a:endParaRPr/>
          </a:p>
        </p:txBody>
      </p:sp>
      <p:sp>
        <p:nvSpPr>
          <p:cNvPr id="224" name="Google Shape;224;p4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3</a:t>
            </a:fld>
            <a:endParaRPr/>
          </a:p>
        </p:txBody>
      </p:sp>
      <p:sp>
        <p:nvSpPr>
          <p:cNvPr id="225" name="Google Shape;225;p4"/>
          <p:cNvSpPr txBox="1">
            <a:spLocks noGrp="1"/>
          </p:cNvSpPr>
          <p:nvPr>
            <p:ph type="body" idx="1"/>
          </p:nvPr>
        </p:nvSpPr>
        <p:spPr>
          <a:xfrm>
            <a:off x="431800" y="1224128"/>
            <a:ext cx="5448115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lv-LV"/>
              <a:t>Ko mēs gribam panākt?</a:t>
            </a:r>
            <a:endParaRPr/>
          </a:p>
        </p:txBody>
      </p:sp>
      <p:pic>
        <p:nvPicPr>
          <p:cNvPr id="226" name="Google Shape;226;p4" descr="Stack of colorful files"/>
          <p:cNvPicPr preferRelativeResize="0">
            <a:picLocks noGrp="1"/>
          </p:cNvPicPr>
          <p:nvPr>
            <p:ph type="body" idx="3"/>
          </p:nvPr>
        </p:nvPicPr>
        <p:blipFill rotWithShape="1">
          <a:blip r:embed="rId3">
            <a:alphaModFix/>
          </a:blip>
          <a:srcRect l="27622" r="-3" b="-3"/>
          <a:stretch/>
        </p:blipFill>
        <p:spPr>
          <a:xfrm>
            <a:off x="6299886" y="1955731"/>
            <a:ext cx="5447914" cy="4233932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"/>
          <p:cNvSpPr txBox="1">
            <a:spLocks noGrp="1"/>
          </p:cNvSpPr>
          <p:nvPr>
            <p:ph type="body" idx="4"/>
          </p:nvPr>
        </p:nvSpPr>
        <p:spPr>
          <a:xfrm>
            <a:off x="431800" y="1943031"/>
            <a:ext cx="5447914" cy="4246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lv-LV"/>
              <a:t>Digitalizācija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Procesu un dokumentu pārnešana digitālajā vidē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lv-LV"/>
              <a:t>Automatizācija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Procesu veikšanas kontrole un dokumentu sagatavošanas uzticēšana datoriem un sistēmām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PT Sans"/>
              <a:buNone/>
            </a:pPr>
            <a:r>
              <a:rPr lang="lv-LV"/>
              <a:t>Digitalizācijas un automatizācijas izaicinājumi</a:t>
            </a:r>
            <a:endParaRPr/>
          </a:p>
        </p:txBody>
      </p:sp>
      <p:sp>
        <p:nvSpPr>
          <p:cNvPr id="233" name="Google Shape;233;p5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/>
              <a:t>Copyright 2008-2022 SIA "AGroup".  All rights reserved. </a:t>
            </a:r>
            <a:endParaRPr/>
          </a:p>
        </p:txBody>
      </p:sp>
      <p:sp>
        <p:nvSpPr>
          <p:cNvPr id="234" name="Google Shape;234;p5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4</a:t>
            </a:fld>
            <a:endParaRPr/>
          </a:p>
        </p:txBody>
      </p:sp>
      <p:sp>
        <p:nvSpPr>
          <p:cNvPr id="235" name="Google Shape;235;p5"/>
          <p:cNvSpPr txBox="1">
            <a:spLocks noGrp="1"/>
          </p:cNvSpPr>
          <p:nvPr>
            <p:ph type="body" idx="1"/>
          </p:nvPr>
        </p:nvSpPr>
        <p:spPr>
          <a:xfrm>
            <a:off x="431800" y="1224128"/>
            <a:ext cx="5448115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lv-LV"/>
              <a:t>Ko upurēt?</a:t>
            </a:r>
            <a:endParaRPr/>
          </a:p>
        </p:txBody>
      </p:sp>
      <p:sp>
        <p:nvSpPr>
          <p:cNvPr id="236" name="Google Shape;236;p5"/>
          <p:cNvSpPr txBox="1">
            <a:spLocks noGrp="1"/>
          </p:cNvSpPr>
          <p:nvPr>
            <p:ph type="body" idx="2"/>
          </p:nvPr>
        </p:nvSpPr>
        <p:spPr>
          <a:xfrm>
            <a:off x="6312086" y="1224128"/>
            <a:ext cx="5447914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lv-LV"/>
              <a:t>Četri svarīgi parametri katram projektam</a:t>
            </a:r>
            <a:endParaRPr/>
          </a:p>
        </p:txBody>
      </p:sp>
      <p:sp>
        <p:nvSpPr>
          <p:cNvPr id="237" name="Google Shape;237;p5"/>
          <p:cNvSpPr txBox="1">
            <a:spLocks noGrp="1"/>
          </p:cNvSpPr>
          <p:nvPr>
            <p:ph type="body" idx="3"/>
          </p:nvPr>
        </p:nvSpPr>
        <p:spPr>
          <a:xfrm>
            <a:off x="6299886" y="1955731"/>
            <a:ext cx="5447914" cy="423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lv-LV"/>
              <a:t>Cena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Cik izmaksā noteiktas risinājums? Gan sākotnējās izmaksas, gan ikgadējā lietošana (personāls, samaksa pakalpojumu sniedzējam, infrastruktūra, utt.).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lv-LV"/>
              <a:t>Kvalitāte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Cik risinājums ir ērts? Cik kļūdu drošs? Kā tas iekļaujas uzņēmuma procesos?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lv-LV"/>
              <a:t>Ātrums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Cik ātri iespējams sākt lietot risinājumu?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lv-LV"/>
              <a:t>Tvērums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Cik plašu jomu projekts ietver? Vai projekts tiek dalīts fāzēs, attīstības posmos?</a:t>
            </a:r>
            <a:endParaRPr/>
          </a:p>
          <a:p>
            <a:pPr marL="266700" lvl="0" indent="-152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endParaRPr/>
          </a:p>
        </p:txBody>
      </p:sp>
      <p:pic>
        <p:nvPicPr>
          <p:cNvPr id="238" name="Google Shape;238;p5" descr="Person looking at a computer screen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3">
            <a:alphaModFix/>
          </a:blip>
          <a:srcRect l="9434" r="4933"/>
          <a:stretch/>
        </p:blipFill>
        <p:spPr>
          <a:xfrm>
            <a:off x="431800" y="1943031"/>
            <a:ext cx="5447914" cy="4246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6" descr="Two colleagues planning on board with sticky notes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4171" r="12013"/>
          <a:stretch/>
        </p:blipFill>
        <p:spPr>
          <a:xfrm>
            <a:off x="0" y="-1"/>
            <a:ext cx="6096000" cy="637135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244" name="Google Shape;244;p6"/>
          <p:cNvSpPr txBox="1">
            <a:spLocks noGrp="1"/>
          </p:cNvSpPr>
          <p:nvPr>
            <p:ph type="title"/>
          </p:nvPr>
        </p:nvSpPr>
        <p:spPr>
          <a:xfrm>
            <a:off x="5118100" y="1869795"/>
            <a:ext cx="6641900" cy="112434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PT Sans"/>
              <a:buNone/>
            </a:pPr>
            <a:r>
              <a:rPr lang="lv-LV" sz="4800"/>
              <a:t>Iespējamie risinājumi</a:t>
            </a:r>
            <a:endParaRPr sz="4800"/>
          </a:p>
        </p:txBody>
      </p:sp>
      <p:sp>
        <p:nvSpPr>
          <p:cNvPr id="245" name="Google Shape;245;p6"/>
          <p:cNvSpPr txBox="1">
            <a:spLocks noGrp="1"/>
          </p:cNvSpPr>
          <p:nvPr>
            <p:ph type="body" idx="1"/>
          </p:nvPr>
        </p:nvSpPr>
        <p:spPr>
          <a:xfrm>
            <a:off x="5118334" y="2994141"/>
            <a:ext cx="6641626" cy="590155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lv-LV"/>
              <a:t>Katru izaicinājumu var risināt dažādi. Vai ir kāds pareizais veids?</a:t>
            </a:r>
            <a:endParaRPr/>
          </a:p>
        </p:txBody>
      </p:sp>
      <p:sp>
        <p:nvSpPr>
          <p:cNvPr id="246" name="Google Shape;246;p6"/>
          <p:cNvSpPr txBox="1">
            <a:spLocks noGrp="1"/>
          </p:cNvSpPr>
          <p:nvPr>
            <p:ph type="body" idx="3"/>
          </p:nvPr>
        </p:nvSpPr>
        <p:spPr>
          <a:xfrm>
            <a:off x="6288000" y="3763648"/>
            <a:ext cx="5472000" cy="2428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lvl="0" indent="-266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DIY (dari-pats-variants) risinājums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Uz pasūtījumu programmēts risinājums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Profesionāla HR sistēma</a:t>
            </a:r>
            <a:endParaRPr/>
          </a:p>
        </p:txBody>
      </p:sp>
      <p:sp>
        <p:nvSpPr>
          <p:cNvPr id="247" name="Google Shape;247;p6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/>
              <a:t>Copyright 2008-2022 SIA "AGroup".  All rights reserved. </a:t>
            </a:r>
            <a:endParaRPr/>
          </a:p>
        </p:txBody>
      </p:sp>
      <p:sp>
        <p:nvSpPr>
          <p:cNvPr id="248" name="Google Shape;248;p6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PT Sans"/>
              <a:buNone/>
            </a:pPr>
            <a:r>
              <a:rPr lang="lv-LV"/>
              <a:t>DIY risinājums </a:t>
            </a:r>
            <a:endParaRPr/>
          </a:p>
        </p:txBody>
      </p:sp>
      <p:sp>
        <p:nvSpPr>
          <p:cNvPr id="254" name="Google Shape;254;p7"/>
          <p:cNvSpPr txBox="1">
            <a:spLocks noGrp="1"/>
          </p:cNvSpPr>
          <p:nvPr>
            <p:ph type="body" idx="1"/>
          </p:nvPr>
        </p:nvSpPr>
        <p:spPr>
          <a:xfrm>
            <a:off x="431800" y="1008000"/>
            <a:ext cx="11339513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lv-LV"/>
              <a:t>Digitalizēt personāla vadību var jebkurš ar jau pieejamajiem rīkiem.  Ar automatizāciju gan ir sarežģītāk.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lv-LV"/>
              <a:t>Word, Excel, PDF formas, tīkla glabātuves, e-paraksts, SharePoint</a:t>
            </a:r>
            <a:endParaRPr/>
          </a:p>
        </p:txBody>
      </p:sp>
      <p:sp>
        <p:nvSpPr>
          <p:cNvPr id="255" name="Google Shape;255;p7"/>
          <p:cNvSpPr txBox="1">
            <a:spLocks noGrp="1"/>
          </p:cNvSpPr>
          <p:nvPr>
            <p:ph type="body" idx="2"/>
          </p:nvPr>
        </p:nvSpPr>
        <p:spPr>
          <a:xfrm>
            <a:off x="432000" y="2442934"/>
            <a:ext cx="547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lv-LV"/>
              <a:t>Plusi</a:t>
            </a:r>
            <a:endParaRPr/>
          </a:p>
        </p:txBody>
      </p:sp>
      <p:sp>
        <p:nvSpPr>
          <p:cNvPr id="256" name="Google Shape;256;p7"/>
          <p:cNvSpPr txBox="1">
            <a:spLocks noGrp="1"/>
          </p:cNvSpPr>
          <p:nvPr>
            <p:ph type="body" idx="3"/>
          </p:nvPr>
        </p:nvSpPr>
        <p:spPr>
          <a:xfrm>
            <a:off x="432000" y="2950768"/>
            <a:ext cx="5472000" cy="219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lvl="0" indent="-266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Ātri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Lēti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Var sākt ar mazumiņu</a:t>
            </a:r>
            <a:endParaRPr/>
          </a:p>
        </p:txBody>
      </p:sp>
      <p:sp>
        <p:nvSpPr>
          <p:cNvPr id="257" name="Google Shape;257;p7"/>
          <p:cNvSpPr txBox="1">
            <a:spLocks noGrp="1"/>
          </p:cNvSpPr>
          <p:nvPr>
            <p:ph type="body" idx="4"/>
          </p:nvPr>
        </p:nvSpPr>
        <p:spPr>
          <a:xfrm>
            <a:off x="6300000" y="2443459"/>
            <a:ext cx="5472000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lv-LV"/>
              <a:t>Mīnusi</a:t>
            </a:r>
            <a:endParaRPr/>
          </a:p>
        </p:txBody>
      </p:sp>
      <p:sp>
        <p:nvSpPr>
          <p:cNvPr id="258" name="Google Shape;258;p7"/>
          <p:cNvSpPr txBox="1">
            <a:spLocks noGrp="1"/>
          </p:cNvSpPr>
          <p:nvPr>
            <p:ph type="body" idx="5"/>
          </p:nvPr>
        </p:nvSpPr>
        <p:spPr>
          <a:xfrm>
            <a:off x="6299887" y="2947459"/>
            <a:ext cx="5472113" cy="2196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lvl="0" indent="-266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Sarežģīti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Iespējamas kļūdas, datu integritāte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Nepieciešams kvalificēts personāls, kas veic pienākumus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Ierobežotas/sarežģītas automatizācijas iespējas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Atsevišķs risinājums no algām un darba laika vadības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Ierobežotas darbinieku «pašapkalpošanās» iespējas</a:t>
            </a:r>
            <a:endParaRPr/>
          </a:p>
        </p:txBody>
      </p:sp>
      <p:sp>
        <p:nvSpPr>
          <p:cNvPr id="259" name="Google Shape;259;p7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/>
              <a:t>Copyright 2008-2022 SIA "AGroup".  All rights reserved. </a:t>
            </a:r>
            <a:endParaRPr/>
          </a:p>
        </p:txBody>
      </p:sp>
      <p:sp>
        <p:nvSpPr>
          <p:cNvPr id="260" name="Google Shape;260;p7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6</a:t>
            </a:fld>
            <a:endParaRPr/>
          </a:p>
        </p:txBody>
      </p:sp>
      <p:sp>
        <p:nvSpPr>
          <p:cNvPr id="261" name="Google Shape;261;p7"/>
          <p:cNvSpPr/>
          <p:nvPr/>
        </p:nvSpPr>
        <p:spPr>
          <a:xfrm>
            <a:off x="431800" y="2100317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262" name="Google Shape;262;p7"/>
          <p:cNvCxnSpPr/>
          <p:nvPr/>
        </p:nvCxnSpPr>
        <p:spPr>
          <a:xfrm>
            <a:off x="6096000" y="2363035"/>
            <a:ext cx="0" cy="2411330"/>
          </a:xfrm>
          <a:prstGeom prst="straightConnector1">
            <a:avLst/>
          </a:prstGeom>
          <a:noFill/>
          <a:ln w="9525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3" name="Google Shape;263;p7"/>
          <p:cNvSpPr/>
          <p:nvPr/>
        </p:nvSpPr>
        <p:spPr>
          <a:xfrm>
            <a:off x="6299887" y="2100317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8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PT Sans"/>
              <a:buNone/>
            </a:pPr>
            <a:r>
              <a:rPr lang="lv-LV"/>
              <a:t>Uz pasūtījumu programmēts risinājums</a:t>
            </a:r>
            <a:endParaRPr/>
          </a:p>
        </p:txBody>
      </p:sp>
      <p:sp>
        <p:nvSpPr>
          <p:cNvPr id="269" name="Google Shape;269;p8"/>
          <p:cNvSpPr txBox="1">
            <a:spLocks noGrp="1"/>
          </p:cNvSpPr>
          <p:nvPr>
            <p:ph type="body" idx="1"/>
          </p:nvPr>
        </p:nvSpPr>
        <p:spPr>
          <a:xfrm>
            <a:off x="431800" y="1008000"/>
            <a:ext cx="11339513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lv-LV"/>
              <a:t>Iespēja atrisināt situācijas, ko nespēj citi risinājumi. Tomēr tas nāk komplektā ar daudz izaicinājumiem.</a:t>
            </a:r>
            <a:endParaRPr/>
          </a:p>
        </p:txBody>
      </p:sp>
      <p:sp>
        <p:nvSpPr>
          <p:cNvPr id="270" name="Google Shape;270;p8"/>
          <p:cNvSpPr txBox="1">
            <a:spLocks noGrp="1"/>
          </p:cNvSpPr>
          <p:nvPr>
            <p:ph type="body" idx="2"/>
          </p:nvPr>
        </p:nvSpPr>
        <p:spPr>
          <a:xfrm>
            <a:off x="432000" y="2442934"/>
            <a:ext cx="547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lv-LV"/>
              <a:t>Plusi</a:t>
            </a:r>
            <a:endParaRPr/>
          </a:p>
        </p:txBody>
      </p:sp>
      <p:sp>
        <p:nvSpPr>
          <p:cNvPr id="271" name="Google Shape;271;p8"/>
          <p:cNvSpPr txBox="1">
            <a:spLocks noGrp="1"/>
          </p:cNvSpPr>
          <p:nvPr>
            <p:ph type="body" idx="3"/>
          </p:nvPr>
        </p:nvSpPr>
        <p:spPr>
          <a:xfrm>
            <a:off x="432000" y="2950768"/>
            <a:ext cx="5472000" cy="219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lvl="0" indent="-266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Īpaši pielāgots uzņēmuma vajadzībām</a:t>
            </a:r>
            <a:endParaRPr/>
          </a:p>
          <a:p>
            <a:pPr marL="266700" lvl="0" indent="-152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endParaRPr/>
          </a:p>
        </p:txBody>
      </p:sp>
      <p:sp>
        <p:nvSpPr>
          <p:cNvPr id="272" name="Google Shape;272;p8"/>
          <p:cNvSpPr txBox="1">
            <a:spLocks noGrp="1"/>
          </p:cNvSpPr>
          <p:nvPr>
            <p:ph type="body" idx="4"/>
          </p:nvPr>
        </p:nvSpPr>
        <p:spPr>
          <a:xfrm>
            <a:off x="6300000" y="2443459"/>
            <a:ext cx="5472000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lv-LV"/>
              <a:t>Mīnusi</a:t>
            </a:r>
            <a:endParaRPr/>
          </a:p>
        </p:txBody>
      </p:sp>
      <p:sp>
        <p:nvSpPr>
          <p:cNvPr id="273" name="Google Shape;273;p8"/>
          <p:cNvSpPr txBox="1">
            <a:spLocks noGrp="1"/>
          </p:cNvSpPr>
          <p:nvPr>
            <p:ph type="body" idx="5"/>
          </p:nvPr>
        </p:nvSpPr>
        <p:spPr>
          <a:xfrm>
            <a:off x="6299887" y="2947459"/>
            <a:ext cx="5472113" cy="2196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lvl="0" indent="-266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Dārgs – dizains, izstrāde, drošība un uzturēšana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Turpmākai uzturēšanai un attīstībai nepieciešama īpaša iekšējā komanda vai labas komerciālas attiecības ar ārējo attīstītāju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Sarežģītāk attīstīt līdzi laikam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Normatīvo aktu uzturēšanas sarežģītība</a:t>
            </a:r>
            <a:endParaRPr/>
          </a:p>
          <a:p>
            <a:pPr marL="266700" lvl="0" indent="-152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endParaRPr/>
          </a:p>
          <a:p>
            <a:pPr marL="266700" lvl="0" indent="-152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endParaRPr/>
          </a:p>
        </p:txBody>
      </p:sp>
      <p:sp>
        <p:nvSpPr>
          <p:cNvPr id="274" name="Google Shape;274;p8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/>
              <a:t>Copyright 2008-2022 SIA "AGroup".  All rights reserved. </a:t>
            </a:r>
            <a:endParaRPr/>
          </a:p>
        </p:txBody>
      </p:sp>
      <p:sp>
        <p:nvSpPr>
          <p:cNvPr id="275" name="Google Shape;275;p8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7</a:t>
            </a:fld>
            <a:endParaRPr/>
          </a:p>
        </p:txBody>
      </p:sp>
      <p:sp>
        <p:nvSpPr>
          <p:cNvPr id="276" name="Google Shape;276;p8"/>
          <p:cNvSpPr/>
          <p:nvPr/>
        </p:nvSpPr>
        <p:spPr>
          <a:xfrm>
            <a:off x="431800" y="2100317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277" name="Google Shape;277;p8"/>
          <p:cNvCxnSpPr/>
          <p:nvPr/>
        </p:nvCxnSpPr>
        <p:spPr>
          <a:xfrm>
            <a:off x="6096000" y="2363035"/>
            <a:ext cx="0" cy="2411330"/>
          </a:xfrm>
          <a:prstGeom prst="straightConnector1">
            <a:avLst/>
          </a:prstGeom>
          <a:noFill/>
          <a:ln w="9525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8" name="Google Shape;278;p8"/>
          <p:cNvSpPr/>
          <p:nvPr/>
        </p:nvSpPr>
        <p:spPr>
          <a:xfrm>
            <a:off x="6299887" y="2100317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9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PT Sans"/>
              <a:buNone/>
            </a:pPr>
            <a:r>
              <a:rPr lang="lv-LV"/>
              <a:t>Profesionāla HR sistēma</a:t>
            </a:r>
            <a:endParaRPr/>
          </a:p>
        </p:txBody>
      </p:sp>
      <p:sp>
        <p:nvSpPr>
          <p:cNvPr id="284" name="Google Shape;284;p9"/>
          <p:cNvSpPr txBox="1">
            <a:spLocks noGrp="1"/>
          </p:cNvSpPr>
          <p:nvPr>
            <p:ph type="body" idx="1"/>
          </p:nvPr>
        </p:nvSpPr>
        <p:spPr>
          <a:xfrm>
            <a:off x="431800" y="1008000"/>
            <a:ext cx="11339513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lv-LV"/>
              <a:t>Pilnvērtīgas digitalizācijas un automatizācijas iespējas integrētas ar citām uzņēmuma sistēmām</a:t>
            </a:r>
            <a:endParaRPr/>
          </a:p>
        </p:txBody>
      </p:sp>
      <p:sp>
        <p:nvSpPr>
          <p:cNvPr id="285" name="Google Shape;285;p9"/>
          <p:cNvSpPr txBox="1">
            <a:spLocks noGrp="1"/>
          </p:cNvSpPr>
          <p:nvPr>
            <p:ph type="body" idx="2"/>
          </p:nvPr>
        </p:nvSpPr>
        <p:spPr>
          <a:xfrm>
            <a:off x="432000" y="2442934"/>
            <a:ext cx="5472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lv-LV"/>
              <a:t>Plusi</a:t>
            </a:r>
            <a:endParaRPr/>
          </a:p>
        </p:txBody>
      </p:sp>
      <p:sp>
        <p:nvSpPr>
          <p:cNvPr id="286" name="Google Shape;286;p9"/>
          <p:cNvSpPr txBox="1">
            <a:spLocks noGrp="1"/>
          </p:cNvSpPr>
          <p:nvPr>
            <p:ph type="body" idx="3"/>
          </p:nvPr>
        </p:nvSpPr>
        <p:spPr>
          <a:xfrm>
            <a:off x="432000" y="2950768"/>
            <a:ext cx="5472000" cy="2985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lvl="0" indent="-266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Var pilnībā digitalizēt un automatizēt HR procesus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Produkta attīstība neatkarīgi no uzņēmuma prasībām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Integrēts risinājums ar algām un darba laika vadību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Citu uzņēmumu pārbaudīts risinājums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Plašas pašapkalpošanās iespējas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Plaši lietotai praksei atbilstoša normatīvo aktu interpretācija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Izpildi var uzticēt mazāk kvalificētam personālam vai neprofesionāļiem</a:t>
            </a:r>
            <a:endParaRPr/>
          </a:p>
          <a:p>
            <a:pPr marL="266700" lvl="0" indent="-152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endParaRPr/>
          </a:p>
          <a:p>
            <a:pPr marL="266700" lvl="0" indent="-152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body" idx="4"/>
          </p:nvPr>
        </p:nvSpPr>
        <p:spPr>
          <a:xfrm>
            <a:off x="6300000" y="2443459"/>
            <a:ext cx="5472000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</a:pPr>
            <a:r>
              <a:rPr lang="lv-LV"/>
              <a:t>Mīnusi</a:t>
            </a:r>
            <a:endParaRPr/>
          </a:p>
        </p:txBody>
      </p:sp>
      <p:sp>
        <p:nvSpPr>
          <p:cNvPr id="288" name="Google Shape;288;p9"/>
          <p:cNvSpPr txBox="1">
            <a:spLocks noGrp="1"/>
          </p:cNvSpPr>
          <p:nvPr>
            <p:ph type="body" idx="5"/>
          </p:nvPr>
        </p:nvSpPr>
        <p:spPr>
          <a:xfrm>
            <a:off x="6299887" y="2947459"/>
            <a:ext cx="5472113" cy="2196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lvl="0" indent="-266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Labu sistēmu par atbilstošu naudu sarežģīti atrast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Ilgāks ieviešanas process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Iespējams visas specifiskās prasības nevar īstenot</a:t>
            </a:r>
            <a:endParaRPr/>
          </a:p>
        </p:txBody>
      </p:sp>
      <p:sp>
        <p:nvSpPr>
          <p:cNvPr id="289" name="Google Shape;289;p9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/>
              <a:t>Copyright 2008-2022 SIA "AGroup".  All rights reserved. </a:t>
            </a:r>
            <a:endParaRPr/>
          </a:p>
        </p:txBody>
      </p:sp>
      <p:sp>
        <p:nvSpPr>
          <p:cNvPr id="290" name="Google Shape;290;p9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8</a:t>
            </a:fld>
            <a:endParaRPr/>
          </a:p>
        </p:txBody>
      </p:sp>
      <p:sp>
        <p:nvSpPr>
          <p:cNvPr id="291" name="Google Shape;291;p9"/>
          <p:cNvSpPr/>
          <p:nvPr/>
        </p:nvSpPr>
        <p:spPr>
          <a:xfrm>
            <a:off x="431800" y="2100317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292" name="Google Shape;292;p9"/>
          <p:cNvCxnSpPr/>
          <p:nvPr/>
        </p:nvCxnSpPr>
        <p:spPr>
          <a:xfrm>
            <a:off x="6096000" y="2363035"/>
            <a:ext cx="0" cy="2411330"/>
          </a:xfrm>
          <a:prstGeom prst="straightConnector1">
            <a:avLst/>
          </a:prstGeom>
          <a:noFill/>
          <a:ln w="9525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3" name="Google Shape;293;p9"/>
          <p:cNvSpPr/>
          <p:nvPr/>
        </p:nvSpPr>
        <p:spPr>
          <a:xfrm>
            <a:off x="6299887" y="2100317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0"/>
          <p:cNvSpPr txBox="1"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PT Sans"/>
              <a:buNone/>
            </a:pPr>
            <a:r>
              <a:rPr lang="lv-LV" sz="3000"/>
              <a:t>HRB Portal</a:t>
            </a:r>
            <a:endParaRPr/>
          </a:p>
        </p:txBody>
      </p:sp>
      <p:sp>
        <p:nvSpPr>
          <p:cNvPr id="300" name="Google Shape;300;p10"/>
          <p:cNvSpPr txBox="1">
            <a:spLocks noGrp="1"/>
          </p:cNvSpPr>
          <p:nvPr>
            <p:ph type="ftr" idx="11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/>
              <a:t>Copyright 2008-2022 SIA "AGroup".  All rights reserved. </a:t>
            </a:r>
            <a:endParaRPr/>
          </a:p>
        </p:txBody>
      </p:sp>
      <p:sp>
        <p:nvSpPr>
          <p:cNvPr id="301" name="Google Shape;301;p10"/>
          <p:cNvSpPr txBox="1">
            <a:spLocks noGrp="1"/>
          </p:cNvSpPr>
          <p:nvPr>
            <p:ph type="sldNum" idx="12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9</a:t>
            </a:fld>
            <a:endParaRPr/>
          </a:p>
        </p:txBody>
      </p:sp>
      <p:sp>
        <p:nvSpPr>
          <p:cNvPr id="302" name="Google Shape;302;p10"/>
          <p:cNvSpPr txBox="1">
            <a:spLocks noGrp="1"/>
          </p:cNvSpPr>
          <p:nvPr>
            <p:ph type="body" idx="1"/>
          </p:nvPr>
        </p:nvSpPr>
        <p:spPr>
          <a:xfrm>
            <a:off x="431800" y="1224128"/>
            <a:ext cx="5448115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 fontScale="850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None/>
            </a:pPr>
            <a:r>
              <a:rPr lang="lv-LV"/>
              <a:t>Pilnīgs atbalsts digitalizācijā un automatizācijā</a:t>
            </a:r>
            <a:endParaRPr/>
          </a:p>
        </p:txBody>
      </p:sp>
      <p:sp>
        <p:nvSpPr>
          <p:cNvPr id="303" name="Google Shape;303;p10"/>
          <p:cNvSpPr txBox="1">
            <a:spLocks noGrp="1"/>
          </p:cNvSpPr>
          <p:nvPr>
            <p:ph type="body" idx="2"/>
          </p:nvPr>
        </p:nvSpPr>
        <p:spPr>
          <a:xfrm>
            <a:off x="6312085" y="1224128"/>
            <a:ext cx="5822590" cy="35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lv-LV" sz="2000"/>
              <a:t>Sistēma, kas atrisina sadalīta darbaspēka pārvaldību</a:t>
            </a:r>
            <a:endParaRPr sz="2000"/>
          </a:p>
        </p:txBody>
      </p:sp>
      <p:sp>
        <p:nvSpPr>
          <p:cNvPr id="304" name="Google Shape;304;p10"/>
          <p:cNvSpPr txBox="1">
            <a:spLocks noGrp="1"/>
          </p:cNvSpPr>
          <p:nvPr>
            <p:ph type="body" idx="3"/>
          </p:nvPr>
        </p:nvSpPr>
        <p:spPr>
          <a:xfrm>
            <a:off x="6299886" y="1955731"/>
            <a:ext cx="5447914" cy="423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lvl="0" indent="-266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Lomās bāzēta sistēma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Uz dokumentiem orientēta sistēma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Pilnvērtīga darbinieku un vadītāju iesaiste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Personāla vadības procesu automatizācija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Personāla dokumentu automātiska sagatavošana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Visi personāla dati automātiski izmantoti darba laika uzskates, algu aprēķināšanas un citām vajadzībām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GDPR (VDAR) atbilstoša datu uzglabāšana un dzēšana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Normatīviem aktiem atbilstoša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Integrēta ar valsts sistēmām un bankām</a:t>
            </a:r>
            <a:endParaRPr/>
          </a:p>
          <a:p>
            <a:pPr marL="266700" lvl="0" indent="-266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</a:pPr>
            <a:r>
              <a:rPr lang="lv-LV"/>
              <a:t>Standartiem atbilstoša arhitektūra un infrastruktūra</a:t>
            </a:r>
            <a:endParaRPr/>
          </a:p>
          <a:p>
            <a:pPr marL="266700" lvl="0" indent="-152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endParaRPr/>
          </a:p>
          <a:p>
            <a:pPr marL="266700" lvl="0" indent="-152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endParaRPr/>
          </a:p>
        </p:txBody>
      </p:sp>
      <p:pic>
        <p:nvPicPr>
          <p:cNvPr id="305" name="Google Shape;305;p10" descr="Person pointing on a map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3">
            <a:alphaModFix/>
          </a:blip>
          <a:srcRect l="7234" r="7234"/>
          <a:stretch/>
        </p:blipFill>
        <p:spPr>
          <a:xfrm>
            <a:off x="444201" y="1943031"/>
            <a:ext cx="5447914" cy="4246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3F3F3F"/>
      </a:dk2>
      <a:lt2>
        <a:srgbClr val="F2F2F2"/>
      </a:lt2>
      <a:accent1>
        <a:srgbClr val="FFD00A"/>
      </a:accent1>
      <a:accent2>
        <a:srgbClr val="FFD00A"/>
      </a:accent2>
      <a:accent3>
        <a:srgbClr val="FFD00A"/>
      </a:accent3>
      <a:accent4>
        <a:srgbClr val="D8D8D8"/>
      </a:accent4>
      <a:accent5>
        <a:srgbClr val="1A0F49"/>
      </a:accent5>
      <a:accent6>
        <a:srgbClr val="FFD00A"/>
      </a:accent6>
      <a:hlink>
        <a:srgbClr val="FFD00A"/>
      </a:hlink>
      <a:folHlink>
        <a:srgbClr val="FFD00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1130</Words>
  <Application>Microsoft Office PowerPoint</Application>
  <PresentationFormat>Widescreen</PresentationFormat>
  <Paragraphs>204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PT Sans</vt:lpstr>
      <vt:lpstr>Calibri</vt:lpstr>
      <vt:lpstr>Arial</vt:lpstr>
      <vt:lpstr>Office Theme</vt:lpstr>
      <vt:lpstr>Kā efektīvi digitalizēt un automatizēt personālvadību?</vt:lpstr>
      <vt:lpstr>AGROUP</vt:lpstr>
      <vt:lpstr>Mūsu mērķi</vt:lpstr>
      <vt:lpstr>Digitalizācijas un automatizācijas izaicinājumi</vt:lpstr>
      <vt:lpstr>Iespējamie risinājumi</vt:lpstr>
      <vt:lpstr>DIY risinājums </vt:lpstr>
      <vt:lpstr>Uz pasūtījumu programmēts risinājums</vt:lpstr>
      <vt:lpstr>Profesionāla HR sistēma</vt:lpstr>
      <vt:lpstr>HRB Portal</vt:lpstr>
      <vt:lpstr>AGROUP</vt:lpstr>
      <vt:lpstr>HRB Portal to Run and Optimize your workforce</vt:lpstr>
      <vt:lpstr>HRB Portal to optimize and develop your workforce</vt:lpstr>
      <vt:lpstr>Integrated multi-country platform</vt:lpstr>
      <vt:lpstr>Risinājuma demonstrācija</vt:lpstr>
      <vt:lpstr>Jūsu situācija nosaka pareizo risinājumu</vt:lpstr>
      <vt:lpstr>Jautājumi?</vt:lpstr>
      <vt:lpstr>Paldies!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Kā efektīvi digitalizēt un automatizēt personālvadību?</dc:title>
  <dc:creator>Jūlija Kuzņecova</dc:creator>
  <cp:lastModifiedBy>Jūlija Kuzņecova</cp:lastModifiedBy>
  <cp:revision>2</cp:revision>
  <dcterms:created xsi:type="dcterms:W3CDTF">2022-01-19T15:17:06Z</dcterms:created>
  <dcterms:modified xsi:type="dcterms:W3CDTF">2022-04-05T14:43:28Z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