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98" r:id="rId5"/>
    <p:sldId id="302" r:id="rId6"/>
    <p:sldId id="303" r:id="rId7"/>
    <p:sldId id="293" r:id="rId8"/>
    <p:sldId id="301" r:id="rId9"/>
    <p:sldId id="297" r:id="rId10"/>
    <p:sldId id="304" r:id="rId11"/>
    <p:sldId id="284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2" autoAdjust="0"/>
  </p:normalViewPr>
  <p:slideViewPr>
    <p:cSldViewPr snapToGrid="0">
      <p:cViewPr varScale="1">
        <p:scale>
          <a:sx n="135" d="100"/>
          <a:sy n="135" d="100"/>
        </p:scale>
        <p:origin x="370" y="69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4/19/2022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620250" cy="6371351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2800" b="1" spc="-300" dirty="0"/>
            </a:lvl1pPr>
          </a:lstStyle>
          <a:p>
            <a:pPr lvl="0" algn="r"/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89B0E2-C2D9-49A0-9B27-73095ED4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873E2-055D-45DE-85D6-E0E18781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646670"/>
                </a:solidFill>
              </a:rPr>
              <a:t>Copyright 2008-2022 SIA "</a:t>
            </a:r>
            <a:r>
              <a:rPr lang="en-US" dirty="0" err="1">
                <a:solidFill>
                  <a:srgbClr val="646670"/>
                </a:solidFill>
              </a:rPr>
              <a:t>AGroup</a:t>
            </a:r>
            <a:r>
              <a:rPr lang="en-US" dirty="0">
                <a:solidFill>
                  <a:srgbClr val="646670"/>
                </a:solidFill>
              </a:rPr>
              <a:t>".  All rights reserved.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6CCB-15F0-42D9-9C60-DC1F2AF2A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5A3D41-3D7C-434C-855E-3C4783135A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2008-2022 SIA "AGroup".  All rights reserved. 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0AE4F-E101-4AB4-BF07-4740B39BD5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420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 err="1"/>
              <a:t>Agroup</a:t>
            </a:r>
            <a:r>
              <a:rPr lang="en-US" noProof="0" dirty="0"/>
              <a:t> SIA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endParaRPr lang="en-US" noProof="0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879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info@agroup.lv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www.agroup.lv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Copyright 2008-2022 SIA "AGroup".  All rights reserved.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7E02D8D-459E-4838-9EAD-7C565911BD1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926841" y="6412513"/>
            <a:ext cx="1592612" cy="3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76" r:id="rId5"/>
    <p:sldLayoutId id="2147483666" r:id="rId6"/>
    <p:sldLayoutId id="2147483659" r:id="rId7"/>
    <p:sldLayoutId id="2147483660" r:id="rId8"/>
    <p:sldLayoutId id="2147483664" r:id="rId9"/>
    <p:sldLayoutId id="2147483650" r:id="rId10"/>
    <p:sldLayoutId id="2147483652" r:id="rId11"/>
    <p:sldLayoutId id="2147483656" r:id="rId12"/>
    <p:sldLayoutId id="2147483657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3" r:id="rId19"/>
    <p:sldLayoutId id="2147483674" r:id="rId20"/>
    <p:sldLayoutId id="2147483654" r:id="rId21"/>
    <p:sldLayoutId id="2147483655" r:id="rId22"/>
    <p:sldLayoutId id="2147483675" r:id="rId23"/>
    <p:sldLayoutId id="2147483672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People on tables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532" r="7532"/>
          <a:stretch/>
        </p:blipFill>
        <p:spPr>
          <a:xfrm>
            <a:off x="0" y="0"/>
            <a:ext cx="9620250" cy="6371351"/>
          </a:xfr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CA12FBE-8542-4991-9289-E3C4AA1B00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4400" b="0" dirty="0"/>
              <a:t>Algu aprēķins: “</a:t>
            </a:r>
            <a:r>
              <a:rPr lang="lv-LV" sz="4400" b="0" dirty="0" err="1"/>
              <a:t>outsourcing</a:t>
            </a:r>
            <a:r>
              <a:rPr lang="lv-LV" sz="4400" b="0" dirty="0"/>
              <a:t>" vai "</a:t>
            </a:r>
            <a:r>
              <a:rPr lang="lv-LV" sz="4400" b="0" dirty="0" err="1"/>
              <a:t>in</a:t>
            </a:r>
            <a:r>
              <a:rPr lang="en-US" sz="4400" b="0" dirty="0"/>
              <a:t> </a:t>
            </a:r>
            <a:r>
              <a:rPr lang="lv-LV" sz="4400" b="0" dirty="0" err="1"/>
              <a:t>house</a:t>
            </a:r>
            <a:r>
              <a:rPr lang="lv-LV" sz="4400" b="0" dirty="0"/>
              <a:t>"</a:t>
            </a:r>
            <a:endParaRPr lang="en-GB" sz="4400" b="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/>
              <a:t>PLUSI UN MĪNUSI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0683EBE-BCDD-4096-9EAE-9F1CC94FE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560" y="4058256"/>
            <a:ext cx="2407130" cy="580921"/>
          </a:xfrm>
          <a:prstGeom prst="rect">
            <a:avLst/>
          </a:prstGeom>
        </p:spPr>
      </p:pic>
      <p:pic>
        <p:nvPicPr>
          <p:cNvPr id="7" name="Picture 6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1282ED72-1BD3-4EE3-ADA5-8314D92E1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585" y="4633882"/>
            <a:ext cx="1742763" cy="5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eacher smiling and writing on whiteboard">
            <a:extLst>
              <a:ext uri="{FF2B5EF4-FFF2-40B4-BE49-F238E27FC236}">
                <a16:creationId xmlns:a16="http://schemas.microsoft.com/office/drawing/2014/main" id="{E5591199-1F69-4272-A881-C07AB9A540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08" r="-2" b="-2"/>
          <a:stretch/>
        </p:blipFill>
        <p:spPr>
          <a:xfrm>
            <a:off x="20" y="10"/>
            <a:ext cx="9780568" cy="6371341"/>
          </a:xfrm>
          <a:noFill/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531309-027A-21FE-FF94-6C90F754A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5700" y="4148860"/>
            <a:ext cx="5956300" cy="1100565"/>
          </a:xfrm>
        </p:spPr>
        <p:txBody>
          <a:bodyPr/>
          <a:lstStyle/>
          <a:p>
            <a:r>
              <a:rPr lang="en-US" sz="3200" dirty="0" err="1"/>
              <a:t>Algu</a:t>
            </a:r>
            <a:r>
              <a:rPr lang="en-US" sz="3200" dirty="0"/>
              <a:t> </a:t>
            </a:r>
            <a:r>
              <a:rPr lang="en-US" sz="3200" dirty="0" err="1"/>
              <a:t>aprēķini</a:t>
            </a:r>
            <a:r>
              <a:rPr lang="en-US" sz="3200" dirty="0"/>
              <a:t> </a:t>
            </a:r>
            <a:r>
              <a:rPr lang="en-US" sz="3200" i="1" dirty="0"/>
              <a:t>in house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45C29-D550-4352-930D-F006822D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Copyright 2008-2022 SIA "AGroup".  All rights reserved.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C4574-DD40-4105-B463-44364413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41427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590EE084-A2D2-FC85-B3AA-34C72C62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lv-LV" dirty="0"/>
              <a:t>Algu aprēķins </a:t>
            </a:r>
            <a:r>
              <a:rPr lang="en-US" i="1" dirty="0"/>
              <a:t>in house</a:t>
            </a:r>
            <a:endParaRPr lang="lv-LV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F5A67-2668-4A30-8DFA-9572ACE0EB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Copyright 2008-2022 SIA "AGroup".  All rights reserved.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>
            <a:normAutofit/>
          </a:bodyPr>
          <a:lstStyle/>
          <a:p>
            <a:r>
              <a:rPr lang="lv-LV" dirty="0"/>
              <a:t>Plusi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BA9059D-4899-FAEE-0E9E-76C83783F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/>
          <a:lstStyle/>
          <a:p>
            <a:r>
              <a:rPr lang="en-US" dirty="0"/>
              <a:t> </a:t>
            </a:r>
            <a:endParaRPr lang="lv-LV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0E2860-BAA5-4715-821F-6326ABB27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820254"/>
            <a:ext cx="5071692" cy="4369409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Uzņēmumu</a:t>
            </a:r>
            <a:r>
              <a:rPr lang="en-US" b="1" dirty="0"/>
              <a:t> </a:t>
            </a:r>
            <a:r>
              <a:rPr lang="en-US" b="1" dirty="0" err="1"/>
              <a:t>procesu</a:t>
            </a:r>
            <a:r>
              <a:rPr lang="en-US" b="1" dirty="0"/>
              <a:t> </a:t>
            </a:r>
            <a:r>
              <a:rPr lang="en-US" b="1" dirty="0" err="1"/>
              <a:t>zināšanas</a:t>
            </a:r>
            <a:endParaRPr lang="lv-LV" b="1" dirty="0"/>
          </a:p>
          <a:p>
            <a:r>
              <a:rPr lang="en-US" dirty="0" err="1"/>
              <a:t>Darbinieka</a:t>
            </a:r>
            <a:r>
              <a:rPr lang="en-US" dirty="0"/>
              <a:t> </a:t>
            </a:r>
            <a:r>
              <a:rPr lang="en-US" dirty="0" err="1"/>
              <a:t>iesaiste</a:t>
            </a:r>
            <a:r>
              <a:rPr lang="en-US" dirty="0"/>
              <a:t> </a:t>
            </a:r>
            <a:r>
              <a:rPr lang="en-US" dirty="0" err="1"/>
              <a:t>procesos</a:t>
            </a:r>
            <a:r>
              <a:rPr lang="en-US" dirty="0"/>
              <a:t>, </a:t>
            </a:r>
            <a:r>
              <a:rPr lang="en-US" dirty="0" err="1"/>
              <a:t>informatīvais</a:t>
            </a:r>
            <a:r>
              <a:rPr lang="en-US" dirty="0"/>
              <a:t> </a:t>
            </a:r>
            <a:r>
              <a:rPr lang="en-US" dirty="0" err="1"/>
              <a:t>atbalsts</a:t>
            </a:r>
            <a:endParaRPr lang="lv-LV" dirty="0"/>
          </a:p>
          <a:p>
            <a:pPr marL="0" indent="0">
              <a:buNone/>
            </a:pPr>
            <a:r>
              <a:rPr lang="en-US" b="1" dirty="0" err="1"/>
              <a:t>Pieejamība</a:t>
            </a:r>
            <a:r>
              <a:rPr lang="en-US" b="1" dirty="0"/>
              <a:t> un </a:t>
            </a:r>
            <a:r>
              <a:rPr lang="en-US" b="1" dirty="0" err="1"/>
              <a:t>elastība</a:t>
            </a:r>
            <a:endParaRPr lang="lv-LV" b="1" dirty="0"/>
          </a:p>
          <a:p>
            <a:r>
              <a:rPr lang="en-US" dirty="0" err="1"/>
              <a:t>Darbinieku</a:t>
            </a:r>
            <a:r>
              <a:rPr lang="en-US" dirty="0"/>
              <a:t> </a:t>
            </a:r>
            <a:r>
              <a:rPr lang="en-US" dirty="0" err="1"/>
              <a:t>konsultācijas</a:t>
            </a:r>
            <a:r>
              <a:rPr lang="en-US" dirty="0"/>
              <a:t>;</a:t>
            </a:r>
            <a:r>
              <a:rPr lang="lv-LV" dirty="0"/>
              <a:t> </a:t>
            </a:r>
            <a:r>
              <a:rPr lang="en-US" dirty="0" err="1"/>
              <a:t>izmaiņu</a:t>
            </a:r>
            <a:r>
              <a:rPr lang="en-US" dirty="0"/>
              <a:t> un </a:t>
            </a:r>
            <a:r>
              <a:rPr lang="en-US" dirty="0" err="1"/>
              <a:t>procesu</a:t>
            </a:r>
            <a:r>
              <a:rPr lang="en-US" dirty="0"/>
              <a:t> </a:t>
            </a:r>
            <a:r>
              <a:rPr lang="en-US" dirty="0" err="1"/>
              <a:t>elastība</a:t>
            </a:r>
            <a:r>
              <a:rPr lang="en-US" dirty="0"/>
              <a:t>; </a:t>
            </a:r>
            <a:endParaRPr lang="lv-LV" dirty="0"/>
          </a:p>
          <a:p>
            <a:pPr marL="0" indent="0">
              <a:buNone/>
            </a:pPr>
            <a:r>
              <a:rPr lang="en-US" b="1" dirty="0" err="1"/>
              <a:t>Datu</a:t>
            </a:r>
            <a:r>
              <a:rPr lang="en-US" b="1" dirty="0"/>
              <a:t> </a:t>
            </a:r>
            <a:r>
              <a:rPr lang="en-US" b="1" dirty="0" err="1"/>
              <a:t>pārzināšana</a:t>
            </a:r>
            <a:endParaRPr lang="lv-LV" b="1" dirty="0"/>
          </a:p>
          <a:p>
            <a:r>
              <a:rPr lang="en-US" dirty="0" err="1"/>
              <a:t>sākotnējo</a:t>
            </a:r>
            <a:r>
              <a:rPr lang="en-US" dirty="0"/>
              <a:t> </a:t>
            </a:r>
            <a:r>
              <a:rPr lang="en-US" dirty="0" err="1"/>
              <a:t>datu</a:t>
            </a:r>
            <a:r>
              <a:rPr lang="en-US" dirty="0"/>
              <a:t> </a:t>
            </a:r>
            <a:r>
              <a:rPr lang="en-US" dirty="0" err="1"/>
              <a:t>pārzināšana</a:t>
            </a:r>
            <a:r>
              <a:rPr lang="en-US" dirty="0"/>
              <a:t>, </a:t>
            </a:r>
            <a:r>
              <a:rPr lang="en-US" dirty="0" err="1"/>
              <a:t>datu</a:t>
            </a:r>
            <a:r>
              <a:rPr lang="en-US" dirty="0"/>
              <a:t> </a:t>
            </a:r>
            <a:r>
              <a:rPr lang="en-US" dirty="0" err="1"/>
              <a:t>aprites</a:t>
            </a:r>
            <a:r>
              <a:rPr lang="en-US" dirty="0"/>
              <a:t> </a:t>
            </a:r>
            <a:r>
              <a:rPr lang="en-US" dirty="0" err="1"/>
              <a:t>ātrums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C89696D-7707-439C-A604-D7718CD844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94223" y="54649"/>
            <a:ext cx="6206723" cy="631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76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lv-LV" sz="2800" dirty="0"/>
              <a:t>Algu aprēķins </a:t>
            </a:r>
            <a:r>
              <a:rPr lang="en-US" sz="2800" i="1" dirty="0"/>
              <a:t>in house</a:t>
            </a:r>
            <a:endParaRPr lang="en-US" sz="3000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B060D5-F539-4552-A86F-9339D2FB20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Copyright 2008-2022 SIA "AGroup".  All rights reserved.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0C96EE81-2D57-D71E-A3FA-E885E3FB1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/>
          <a:lstStyle/>
          <a:p>
            <a:r>
              <a:rPr lang="lv-LV" dirty="0"/>
              <a:t>Mīnusi</a:t>
            </a:r>
            <a:r>
              <a:rPr lang="en-US" dirty="0"/>
              <a:t> 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9D6A3F02-C597-669B-7C73-1914CAEB8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743342"/>
            <a:ext cx="5447914" cy="4446321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Aizvietojamība</a:t>
            </a:r>
            <a:endParaRPr lang="lv-LV" b="1" dirty="0"/>
          </a:p>
          <a:p>
            <a:r>
              <a:rPr lang="en-US" dirty="0" err="1"/>
              <a:t>Darbinieks</a:t>
            </a:r>
            <a:r>
              <a:rPr lang="en-US" dirty="0"/>
              <a:t> </a:t>
            </a:r>
            <a:r>
              <a:rPr lang="en-US" dirty="0" err="1"/>
              <a:t>atvaļinājumā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“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slimības</a:t>
            </a:r>
            <a:r>
              <a:rPr lang="en-US" dirty="0"/>
              <a:t> </a:t>
            </a:r>
            <a:r>
              <a:rPr lang="en-US" dirty="0" err="1"/>
              <a:t>lapas</a:t>
            </a:r>
            <a:r>
              <a:rPr lang="en-US" dirty="0"/>
              <a:t>”, </a:t>
            </a:r>
            <a:r>
              <a:rPr lang="en-US" dirty="0" err="1"/>
              <a:t>zināšanu</a:t>
            </a:r>
            <a:r>
              <a:rPr lang="en-US" dirty="0"/>
              <a:t> </a:t>
            </a:r>
            <a:r>
              <a:rPr lang="en-US" dirty="0" err="1"/>
              <a:t>nodošana</a:t>
            </a:r>
            <a:r>
              <a:rPr lang="en-US" dirty="0"/>
              <a:t> </a:t>
            </a:r>
            <a:endParaRPr lang="lv-LV" dirty="0"/>
          </a:p>
          <a:p>
            <a:pPr marL="0" indent="0">
              <a:buNone/>
            </a:pPr>
            <a:r>
              <a:rPr lang="en-US" b="1" dirty="0" err="1"/>
              <a:t>Blakuslietas</a:t>
            </a:r>
            <a:r>
              <a:rPr lang="en-US" b="1" dirty="0"/>
              <a:t> </a:t>
            </a:r>
            <a:endParaRPr lang="lv-LV" b="1" dirty="0"/>
          </a:p>
          <a:p>
            <a:r>
              <a:rPr lang="en-US" dirty="0" err="1"/>
              <a:t>Grāmatveža</a:t>
            </a:r>
            <a:r>
              <a:rPr lang="en-US" dirty="0"/>
              <a:t> </a:t>
            </a:r>
            <a:r>
              <a:rPr lang="en-US" dirty="0" err="1"/>
              <a:t>nodarbināšana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tieši</a:t>
            </a:r>
            <a:r>
              <a:rPr lang="en-US" dirty="0"/>
              <a:t> </a:t>
            </a:r>
            <a:r>
              <a:rPr lang="en-US" dirty="0" err="1"/>
              <a:t>nesaistītām</a:t>
            </a:r>
            <a:r>
              <a:rPr lang="en-US" dirty="0"/>
              <a:t> </a:t>
            </a:r>
            <a:r>
              <a:rPr lang="en-US" dirty="0" err="1"/>
              <a:t>lietām</a:t>
            </a:r>
            <a:r>
              <a:rPr lang="en-US" dirty="0"/>
              <a:t>; </a:t>
            </a:r>
            <a:endParaRPr lang="lv-LV" dirty="0"/>
          </a:p>
          <a:p>
            <a:pPr marL="0" indent="0">
              <a:buNone/>
            </a:pPr>
            <a:r>
              <a:rPr lang="en-US" b="1" dirty="0" err="1"/>
              <a:t>Sindromi</a:t>
            </a:r>
            <a:endParaRPr lang="lv-LV" dirty="0"/>
          </a:p>
          <a:p>
            <a:r>
              <a:rPr lang="en-US" dirty="0"/>
              <a:t>“</a:t>
            </a:r>
            <a:r>
              <a:rPr lang="en-US" dirty="0" err="1"/>
              <a:t>Visu</a:t>
            </a:r>
            <a:r>
              <a:rPr lang="en-US" dirty="0"/>
              <a:t> </a:t>
            </a:r>
            <a:r>
              <a:rPr lang="en-US" dirty="0" err="1"/>
              <a:t>zinu</a:t>
            </a:r>
            <a:r>
              <a:rPr lang="en-US" dirty="0"/>
              <a:t>”, </a:t>
            </a:r>
            <a:r>
              <a:rPr lang="en-US" dirty="0" err="1"/>
              <a:t>darbinieka</a:t>
            </a:r>
            <a:r>
              <a:rPr lang="en-US" dirty="0"/>
              <a:t> “</a:t>
            </a:r>
            <a:r>
              <a:rPr lang="en-US" dirty="0" err="1"/>
              <a:t>finanšu</a:t>
            </a:r>
            <a:r>
              <a:rPr lang="en-US" dirty="0"/>
              <a:t> </a:t>
            </a:r>
            <a:r>
              <a:rPr lang="en-US" dirty="0" err="1"/>
              <a:t>direktors</a:t>
            </a:r>
            <a:r>
              <a:rPr lang="en-US" dirty="0"/>
              <a:t>”</a:t>
            </a:r>
            <a:endParaRPr lang="lv-LV" dirty="0"/>
          </a:p>
          <a:p>
            <a:pPr marL="0" indent="0">
              <a:buNone/>
            </a:pPr>
            <a:r>
              <a:rPr lang="en-US" b="1" dirty="0" err="1"/>
              <a:t>Atbildība</a:t>
            </a:r>
            <a:endParaRPr lang="lv-LV" dirty="0"/>
          </a:p>
          <a:p>
            <a:r>
              <a:rPr lang="en-US" dirty="0" err="1"/>
              <a:t>Uzņēmuma</a:t>
            </a:r>
            <a:r>
              <a:rPr lang="en-US" dirty="0"/>
              <a:t> </a:t>
            </a:r>
            <a:r>
              <a:rPr lang="en-US" dirty="0" err="1"/>
              <a:t>vadība</a:t>
            </a:r>
            <a:endParaRPr lang="en-US" dirty="0"/>
          </a:p>
        </p:txBody>
      </p:sp>
      <p:pic>
        <p:nvPicPr>
          <p:cNvPr id="23" name="Picture Placeholder 22" descr="Stack of colorful files">
            <a:extLst>
              <a:ext uri="{FF2B5EF4-FFF2-40B4-BE49-F238E27FC236}">
                <a16:creationId xmlns:a16="http://schemas.microsoft.com/office/drawing/2014/main" id="{35E3CE9E-B03C-CB4B-A83A-D3265C7A05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919" r="13919"/>
          <a:stretch/>
        </p:blipFill>
        <p:spPr>
          <a:xfrm>
            <a:off x="444201" y="1943031"/>
            <a:ext cx="5447914" cy="4246632"/>
          </a:xfrm>
          <a:noFill/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eacher smiling and writing on whiteboard">
            <a:extLst>
              <a:ext uri="{FF2B5EF4-FFF2-40B4-BE49-F238E27FC236}">
                <a16:creationId xmlns:a16="http://schemas.microsoft.com/office/drawing/2014/main" id="{E5591199-1F69-4272-A881-C07AB9A540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08" r="-2" b="-2"/>
          <a:stretch/>
        </p:blipFill>
        <p:spPr>
          <a:xfrm>
            <a:off x="20" y="10"/>
            <a:ext cx="9780568" cy="6371341"/>
          </a:xfrm>
          <a:noFill/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531309-027A-21FE-FF94-6C90F754A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5700" y="4148860"/>
            <a:ext cx="5956300" cy="1100565"/>
          </a:xfrm>
        </p:spPr>
        <p:txBody>
          <a:bodyPr/>
          <a:lstStyle/>
          <a:p>
            <a:r>
              <a:rPr lang="en-US" sz="3200" dirty="0" err="1"/>
              <a:t>Algu</a:t>
            </a:r>
            <a:r>
              <a:rPr lang="en-US" sz="3200" dirty="0"/>
              <a:t> </a:t>
            </a:r>
            <a:r>
              <a:rPr lang="en-US" sz="3200" dirty="0" err="1"/>
              <a:t>aprēķini</a:t>
            </a:r>
            <a:r>
              <a:rPr lang="en-US" sz="3200" dirty="0"/>
              <a:t> </a:t>
            </a:r>
            <a:r>
              <a:rPr lang="en-US" sz="3200" dirty="0" err="1"/>
              <a:t>ārpakalpojumā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45C29-D550-4352-930D-F006822D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Copyright 2008-2022 SIA "AGroup".  All rights reserved.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C4574-DD40-4105-B463-44364413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612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590EE084-A2D2-FC85-B3AA-34C72C62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lv-LV" dirty="0"/>
              <a:t>Algu aprēķins ārpakalpojumā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F5A67-2668-4A30-8DFA-9572ACE0EB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Copyright 2008-2022 SIA "AGroup".  All rights reserved.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>
            <a:normAutofit/>
          </a:bodyPr>
          <a:lstStyle/>
          <a:p>
            <a:r>
              <a:rPr lang="lv-LV" dirty="0"/>
              <a:t>Plusi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BA9059D-4899-FAEE-0E9E-76C83783F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/>
          <a:lstStyle/>
          <a:p>
            <a:r>
              <a:rPr lang="lv-LV" dirty="0"/>
              <a:t>Papildus plusi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820254"/>
            <a:ext cx="5447914" cy="4369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Pieeja</a:t>
            </a:r>
            <a:r>
              <a:rPr lang="en-US" b="1" dirty="0"/>
              <a:t> z</a:t>
            </a:r>
            <a:r>
              <a:rPr lang="lv-LV" b="1" dirty="0" err="1"/>
              <a:t>ināšanu</a:t>
            </a:r>
            <a:r>
              <a:rPr lang="lv-LV" b="1" dirty="0"/>
              <a:t> </a:t>
            </a:r>
            <a:r>
              <a:rPr lang="en-US" b="1" dirty="0" err="1"/>
              <a:t>bāzei</a:t>
            </a:r>
            <a:r>
              <a:rPr lang="lv-LV" b="1" dirty="0"/>
              <a:t> </a:t>
            </a:r>
          </a:p>
          <a:p>
            <a:r>
              <a:rPr lang="lv-LV" dirty="0"/>
              <a:t>Plaša pieredze</a:t>
            </a:r>
            <a:r>
              <a:rPr lang="en-US" dirty="0"/>
              <a:t>; </a:t>
            </a:r>
            <a:r>
              <a:rPr lang="en-US" dirty="0" err="1"/>
              <a:t>sadarbība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iestādēm</a:t>
            </a:r>
            <a:r>
              <a:rPr lang="en-US" dirty="0"/>
              <a:t>;</a:t>
            </a:r>
            <a:r>
              <a:rPr lang="lv-LV" dirty="0"/>
              <a:t> dziļas likumdošanas zināšanas</a:t>
            </a:r>
          </a:p>
          <a:p>
            <a:pPr marL="0" indent="0">
              <a:buNone/>
            </a:pPr>
            <a:r>
              <a:rPr lang="lv-LV" b="1" dirty="0"/>
              <a:t>Uzņēmuma procesu sakārtošana</a:t>
            </a:r>
          </a:p>
          <a:p>
            <a:r>
              <a:rPr lang="lv-LV" dirty="0"/>
              <a:t>Procesu izstrāde</a:t>
            </a:r>
            <a:r>
              <a:rPr lang="en-US" dirty="0"/>
              <a:t>;</a:t>
            </a:r>
            <a:r>
              <a:rPr lang="lv-LV" dirty="0"/>
              <a:t> skaidrāka pienākumu sadale un deleģēšana</a:t>
            </a:r>
          </a:p>
          <a:p>
            <a:pPr marL="0" indent="0">
              <a:buNone/>
            </a:pPr>
            <a:r>
              <a:rPr lang="lv-LV" b="1" dirty="0"/>
              <a:t>Papildus pakalpojumi</a:t>
            </a:r>
            <a:r>
              <a:rPr lang="lv-LV" dirty="0"/>
              <a:t> </a:t>
            </a:r>
          </a:p>
          <a:p>
            <a:r>
              <a:rPr lang="lv-LV" dirty="0"/>
              <a:t>Mērķētas konsultācijas (nodokļi, finanšu vadība, IT, drošība, risku vadība utt.) </a:t>
            </a:r>
          </a:p>
          <a:p>
            <a:pPr marL="0" indent="0">
              <a:buNone/>
            </a:pPr>
            <a:r>
              <a:rPr lang="lv-LV" b="1" dirty="0"/>
              <a:t>Fokusēta</a:t>
            </a:r>
            <a:r>
              <a:rPr lang="en-US" b="1" dirty="0"/>
              <a:t> </a:t>
            </a:r>
            <a:r>
              <a:rPr lang="lv-LV" b="1" dirty="0"/>
              <a:t>uzmanība</a:t>
            </a:r>
            <a:endParaRPr lang="lv-LV" dirty="0"/>
          </a:p>
          <a:p>
            <a:r>
              <a:rPr lang="en-US" dirty="0" err="1"/>
              <a:t>Uzņēmuma</a:t>
            </a:r>
            <a:r>
              <a:rPr lang="en-US" dirty="0"/>
              <a:t> g</a:t>
            </a:r>
            <a:r>
              <a:rPr lang="lv-LV" dirty="0" err="1"/>
              <a:t>rāmatveža</a:t>
            </a:r>
            <a:r>
              <a:rPr lang="lv-LV" dirty="0"/>
              <a:t> darba atslogošana; fokuss uz pamat</a:t>
            </a:r>
            <a:r>
              <a:rPr lang="en-US" dirty="0"/>
              <a:t>a </a:t>
            </a:r>
            <a:r>
              <a:rPr lang="lv-LV" dirty="0"/>
              <a:t>lietām</a:t>
            </a:r>
            <a:r>
              <a:rPr lang="en-US" dirty="0"/>
              <a:t>.</a:t>
            </a:r>
            <a:endParaRPr lang="lv-LV" dirty="0"/>
          </a:p>
          <a:p>
            <a:pPr marL="0" indent="0">
              <a:buNone/>
            </a:pPr>
            <a:endParaRPr lang="lv-LV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0E2860-BAA5-4715-821F-6326ABB27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820254"/>
            <a:ext cx="5447914" cy="4369409"/>
          </a:xfrm>
        </p:spPr>
        <p:txBody>
          <a:bodyPr/>
          <a:lstStyle/>
          <a:p>
            <a:pPr marL="0" indent="0">
              <a:buNone/>
            </a:pPr>
            <a:r>
              <a:rPr lang="lv-LV" b="1" dirty="0"/>
              <a:t>Datu drošība, GDPR</a:t>
            </a:r>
          </a:p>
          <a:p>
            <a:r>
              <a:rPr lang="lv-LV" dirty="0"/>
              <a:t>Sakārtoti procesi; nodalītas atbildības; dati ārpus uzņēmuma</a:t>
            </a:r>
          </a:p>
          <a:p>
            <a:pPr marL="0" indent="0">
              <a:buNone/>
            </a:pPr>
            <a:r>
              <a:rPr lang="lv-LV" b="1" dirty="0"/>
              <a:t>Specifiska, piemērota programmatūra</a:t>
            </a:r>
          </a:p>
          <a:p>
            <a:r>
              <a:rPr lang="lv-LV" dirty="0"/>
              <a:t>Programmu izmaksas</a:t>
            </a:r>
            <a:r>
              <a:rPr lang="en-US" dirty="0"/>
              <a:t>;</a:t>
            </a:r>
            <a:r>
              <a:rPr lang="lv-LV" dirty="0"/>
              <a:t> likumdošanas nodrošināšana</a:t>
            </a:r>
            <a:r>
              <a:rPr lang="en-US" dirty="0"/>
              <a:t>;</a:t>
            </a:r>
            <a:r>
              <a:rPr lang="lv-LV" dirty="0"/>
              <a:t> automatizācijas iespējas</a:t>
            </a:r>
            <a:r>
              <a:rPr lang="en-US" dirty="0"/>
              <a:t>;</a:t>
            </a:r>
            <a:r>
              <a:rPr lang="lv-LV" dirty="0"/>
              <a:t> specifiski algoritmi</a:t>
            </a:r>
          </a:p>
          <a:p>
            <a:pPr marL="0" indent="0">
              <a:buNone/>
            </a:pPr>
            <a:r>
              <a:rPr lang="lv-LV" b="1" dirty="0"/>
              <a:t>Procesa nepārtrauktība</a:t>
            </a:r>
          </a:p>
          <a:p>
            <a:r>
              <a:rPr lang="lv-LV" dirty="0"/>
              <a:t>Darbinieku aizvietojamība </a:t>
            </a:r>
          </a:p>
          <a:p>
            <a:pPr marL="0" indent="0">
              <a:buNone/>
            </a:pPr>
            <a:r>
              <a:rPr lang="lv-LV" b="1" dirty="0"/>
              <a:t>Atbildība</a:t>
            </a:r>
          </a:p>
          <a:p>
            <a:r>
              <a:rPr lang="lv-LV" dirty="0"/>
              <a:t>Pakalpojuma sniedzēja atbildība</a:t>
            </a:r>
            <a:r>
              <a:rPr lang="en-US" dirty="0"/>
              <a:t>;</a:t>
            </a:r>
            <a:r>
              <a:rPr lang="lv-LV" dirty="0"/>
              <a:t> civiltiesiskā apdrošināšana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lv-LV" sz="2800" dirty="0"/>
              <a:t>Algu aprēķins </a:t>
            </a:r>
            <a:r>
              <a:rPr lang="en-US" sz="2800" dirty="0" err="1"/>
              <a:t>ārpakalpojumā</a:t>
            </a:r>
            <a:endParaRPr lang="en-US" sz="3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B060D5-F539-4552-A86F-9339D2FB20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Copyright 2008-2022 SIA "AGroup".  All rights reserved.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0C96EE81-2D57-D71E-A3FA-E885E3FB1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/>
          <a:lstStyle/>
          <a:p>
            <a:r>
              <a:rPr lang="lv-LV" dirty="0"/>
              <a:t>Mīnusi</a:t>
            </a:r>
            <a:r>
              <a:rPr lang="en-US" dirty="0"/>
              <a:t> 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9D6A3F02-C597-669B-7C73-1914CAEB8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marL="0" indent="0">
              <a:buNone/>
            </a:pPr>
            <a:r>
              <a:rPr lang="lv-LV" b="1" dirty="0"/>
              <a:t>Ierobežota</a:t>
            </a:r>
            <a:r>
              <a:rPr lang="en-US" b="1" dirty="0"/>
              <a:t> </a:t>
            </a:r>
            <a:r>
              <a:rPr lang="lv-LV" b="1" dirty="0"/>
              <a:t>elastība</a:t>
            </a:r>
          </a:p>
          <a:p>
            <a:r>
              <a:rPr lang="lv-LV" dirty="0"/>
              <a:t>Pēdējā brīža izmaiņas</a:t>
            </a:r>
            <a:r>
              <a:rPr lang="en-US" dirty="0"/>
              <a:t>; </a:t>
            </a:r>
            <a:r>
              <a:rPr lang="lv-LV" dirty="0"/>
              <a:t>procesu elastība</a:t>
            </a:r>
            <a:r>
              <a:rPr lang="en-US" dirty="0"/>
              <a:t>   </a:t>
            </a:r>
            <a:r>
              <a:rPr lang="lv-LV" dirty="0"/>
              <a:t> </a:t>
            </a:r>
          </a:p>
          <a:p>
            <a:pPr marL="0" indent="0">
              <a:buNone/>
            </a:pPr>
            <a:r>
              <a:rPr lang="lv-LV" b="1" dirty="0"/>
              <a:t>Pieejamība</a:t>
            </a:r>
          </a:p>
          <a:p>
            <a:r>
              <a:rPr lang="lv-LV" dirty="0"/>
              <a:t>Darbinieku konsultācijas</a:t>
            </a:r>
            <a:r>
              <a:rPr lang="en-US" dirty="0"/>
              <a:t>;</a:t>
            </a:r>
            <a:r>
              <a:rPr lang="lv-LV" dirty="0"/>
              <a:t> atbildīgā kontaktpersonas nozīmēšana</a:t>
            </a:r>
            <a:r>
              <a:rPr lang="en-US" dirty="0"/>
              <a:t>; </a:t>
            </a:r>
            <a:r>
              <a:rPr lang="en-US" dirty="0" err="1"/>
              <a:t>datu</a:t>
            </a:r>
            <a:r>
              <a:rPr lang="en-US" dirty="0"/>
              <a:t> </a:t>
            </a:r>
            <a:r>
              <a:rPr lang="en-US" dirty="0" err="1"/>
              <a:t>aprites</a:t>
            </a:r>
            <a:r>
              <a:rPr lang="en-US" dirty="0"/>
              <a:t> </a:t>
            </a:r>
            <a:r>
              <a:rPr lang="en-US" dirty="0" err="1"/>
              <a:t>ātrums</a:t>
            </a:r>
            <a:endParaRPr lang="lv-LV" dirty="0"/>
          </a:p>
          <a:p>
            <a:pPr marL="0" indent="0">
              <a:buNone/>
            </a:pPr>
            <a:r>
              <a:rPr lang="lv-LV" b="1" dirty="0"/>
              <a:t>Virspusēja</a:t>
            </a:r>
            <a:r>
              <a:rPr lang="en-US" b="1" dirty="0"/>
              <a:t> </a:t>
            </a:r>
            <a:r>
              <a:rPr lang="en-US" b="1" dirty="0" err="1"/>
              <a:t>pieeja</a:t>
            </a:r>
            <a:endParaRPr lang="lv-LV" dirty="0"/>
          </a:p>
          <a:p>
            <a:r>
              <a:rPr lang="lv-LV" dirty="0"/>
              <a:t>Sākotnējo</a:t>
            </a:r>
            <a:r>
              <a:rPr lang="en-US" dirty="0"/>
              <a:t> </a:t>
            </a:r>
            <a:r>
              <a:rPr lang="lv-LV" dirty="0"/>
              <a:t>datu</a:t>
            </a:r>
            <a:r>
              <a:rPr lang="en-US" dirty="0"/>
              <a:t> </a:t>
            </a:r>
            <a:r>
              <a:rPr lang="lv-LV" dirty="0"/>
              <a:t>nepārzināšana</a:t>
            </a:r>
            <a:r>
              <a:rPr lang="en-US" dirty="0"/>
              <a:t> </a:t>
            </a:r>
            <a:endParaRPr lang="lv-LV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3" name="Picture Placeholder 22" descr="Stack of colorful files">
            <a:extLst>
              <a:ext uri="{FF2B5EF4-FFF2-40B4-BE49-F238E27FC236}">
                <a16:creationId xmlns:a16="http://schemas.microsoft.com/office/drawing/2014/main" id="{35E3CE9E-B03C-CB4B-A83A-D3265C7A05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919" r="13919"/>
          <a:stretch/>
        </p:blipFill>
        <p:spPr>
          <a:xfrm>
            <a:off x="444201" y="1943031"/>
            <a:ext cx="5447914" cy="4246632"/>
          </a:xfrm>
          <a:noFill/>
        </p:spPr>
      </p:pic>
    </p:spTree>
    <p:extLst>
      <p:ext uri="{BB962C8B-B14F-4D97-AF65-F5344CB8AC3E}">
        <p14:creationId xmlns:p14="http://schemas.microsoft.com/office/powerpoint/2010/main" val="3301058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nodot</a:t>
            </a:r>
            <a:r>
              <a:rPr lang="en-US" dirty="0"/>
              <a:t> </a:t>
            </a:r>
            <a:r>
              <a:rPr lang="en-US" dirty="0" err="1"/>
              <a:t>ārpakalpojumā</a:t>
            </a:r>
            <a:r>
              <a:rPr lang="en-US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err="1"/>
              <a:t>Jābūt</a:t>
            </a:r>
            <a:r>
              <a:rPr lang="en-US" dirty="0"/>
              <a:t> </a:t>
            </a:r>
            <a:r>
              <a:rPr lang="en-US" dirty="0" err="1"/>
              <a:t>gataviem</a:t>
            </a:r>
            <a:r>
              <a:rPr lang="en-US" dirty="0"/>
              <a:t> </a:t>
            </a:r>
            <a:r>
              <a:rPr lang="en-US" dirty="0" err="1"/>
              <a:t>mainīties</a:t>
            </a:r>
            <a:r>
              <a:rPr lang="en-US" dirty="0"/>
              <a:t>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000" y="2482358"/>
            <a:ext cx="5472000" cy="360000"/>
          </a:xfrm>
        </p:spPr>
        <p:txBody>
          <a:bodyPr/>
          <a:lstStyle/>
          <a:p>
            <a:r>
              <a:rPr lang="en-US" dirty="0"/>
              <a:t> Kam </a:t>
            </a:r>
            <a:r>
              <a:rPr lang="en-US" dirty="0" err="1"/>
              <a:t>pievērst</a:t>
            </a:r>
            <a:r>
              <a:rPr lang="en-US" dirty="0"/>
              <a:t> </a:t>
            </a:r>
            <a:r>
              <a:rPr lang="en-US" dirty="0" err="1"/>
              <a:t>uzmanību</a:t>
            </a:r>
            <a:r>
              <a:rPr lang="en-US" dirty="0"/>
              <a:t>: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50768"/>
            <a:ext cx="5472000" cy="2194694"/>
          </a:xfrm>
        </p:spPr>
        <p:txBody>
          <a:bodyPr/>
          <a:lstStyle/>
          <a:p>
            <a:r>
              <a:rPr lang="en-US" dirty="0" err="1"/>
              <a:t>Vispirms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jāaprod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domu</a:t>
            </a:r>
            <a:r>
              <a:rPr lang="en-US" dirty="0"/>
              <a:t>, ka </a:t>
            </a:r>
            <a:r>
              <a:rPr lang="en-US" dirty="0" err="1"/>
              <a:t>svarīga</a:t>
            </a:r>
            <a:r>
              <a:rPr lang="en-US" dirty="0"/>
              <a:t> </a:t>
            </a:r>
            <a:r>
              <a:rPr lang="en-US" dirty="0" err="1"/>
              <a:t>procesa</a:t>
            </a:r>
            <a:r>
              <a:rPr lang="en-US" dirty="0"/>
              <a:t> </a:t>
            </a:r>
            <a:r>
              <a:rPr lang="en-US" dirty="0" err="1"/>
              <a:t>daļa</a:t>
            </a:r>
            <a:r>
              <a:rPr lang="en-US" dirty="0"/>
              <a:t> </a:t>
            </a:r>
            <a:r>
              <a:rPr lang="en-US" dirty="0" err="1"/>
              <a:t>atrodas</a:t>
            </a:r>
            <a:r>
              <a:rPr lang="en-US" dirty="0"/>
              <a:t> </a:t>
            </a:r>
            <a:r>
              <a:rPr lang="en-US" dirty="0" err="1"/>
              <a:t>ārpus</a:t>
            </a:r>
            <a:r>
              <a:rPr lang="en-US" dirty="0"/>
              <a:t> </a:t>
            </a:r>
            <a:r>
              <a:rPr lang="en-US" dirty="0" err="1"/>
              <a:t>uzņēmuma</a:t>
            </a:r>
            <a:r>
              <a:rPr lang="en-US" dirty="0"/>
              <a:t>,</a:t>
            </a:r>
          </a:p>
          <a:p>
            <a:r>
              <a:rPr lang="en-US" dirty="0" err="1"/>
              <a:t>Jāņem</a:t>
            </a:r>
            <a:r>
              <a:rPr lang="en-US" dirty="0"/>
              <a:t> </a:t>
            </a:r>
            <a:r>
              <a:rPr lang="en-US" dirty="0" err="1"/>
              <a:t>vērā</a:t>
            </a:r>
            <a:r>
              <a:rPr lang="en-US" dirty="0"/>
              <a:t>, ka </a:t>
            </a:r>
            <a:r>
              <a:rPr lang="en-US" dirty="0" err="1"/>
              <a:t>nāksies</a:t>
            </a:r>
            <a:r>
              <a:rPr lang="en-US" dirty="0"/>
              <a:t> </a:t>
            </a:r>
            <a:r>
              <a:rPr lang="en-US" dirty="0" err="1"/>
              <a:t>pārskatīt</a:t>
            </a:r>
            <a:r>
              <a:rPr lang="en-US" dirty="0"/>
              <a:t> </a:t>
            </a:r>
            <a:r>
              <a:rPr lang="en-US" dirty="0" err="1"/>
              <a:t>daudzus</a:t>
            </a:r>
            <a:r>
              <a:rPr lang="en-US" dirty="0"/>
              <a:t> </a:t>
            </a:r>
            <a:r>
              <a:rPr lang="en-US" dirty="0" err="1"/>
              <a:t>iekšējos</a:t>
            </a:r>
            <a:r>
              <a:rPr lang="en-US" dirty="0"/>
              <a:t> </a:t>
            </a:r>
            <a:r>
              <a:rPr lang="en-US" dirty="0" err="1"/>
              <a:t>procesus</a:t>
            </a:r>
            <a:r>
              <a:rPr lang="en-US" dirty="0"/>
              <a:t> un ka </a:t>
            </a:r>
            <a:r>
              <a:rPr lang="en-US" dirty="0" err="1"/>
              <a:t>tas</a:t>
            </a:r>
            <a:r>
              <a:rPr lang="en-US" dirty="0"/>
              <a:t> </a:t>
            </a:r>
            <a:r>
              <a:rPr lang="en-US" dirty="0" err="1"/>
              <a:t>prasīs</a:t>
            </a:r>
            <a:r>
              <a:rPr lang="en-US" dirty="0"/>
              <a:t> </a:t>
            </a:r>
            <a:r>
              <a:rPr lang="en-US" dirty="0" err="1"/>
              <a:t>zināmu</a:t>
            </a:r>
            <a:r>
              <a:rPr lang="en-US" dirty="0"/>
              <a:t> </a:t>
            </a:r>
            <a:r>
              <a:rPr lang="en-US" dirty="0" err="1"/>
              <a:t>laika</a:t>
            </a:r>
            <a:r>
              <a:rPr lang="en-US" dirty="0"/>
              <a:t> </a:t>
            </a:r>
            <a:r>
              <a:rPr lang="en-US" dirty="0" err="1"/>
              <a:t>patēriņu</a:t>
            </a:r>
            <a:r>
              <a:rPr lang="en-US" dirty="0"/>
              <a:t>.</a:t>
            </a:r>
          </a:p>
          <a:p>
            <a:r>
              <a:rPr lang="en-US" dirty="0" err="1"/>
              <a:t>Jāapzinās</a:t>
            </a:r>
            <a:r>
              <a:rPr lang="en-US" dirty="0"/>
              <a:t> </a:t>
            </a:r>
            <a:r>
              <a:rPr lang="en-US" dirty="0" err="1"/>
              <a:t>izmaksas</a:t>
            </a:r>
            <a:r>
              <a:rPr lang="en-US" dirty="0"/>
              <a:t> (</a:t>
            </a:r>
            <a:r>
              <a:rPr lang="en-US" dirty="0" err="1"/>
              <a:t>jāņem</a:t>
            </a:r>
            <a:r>
              <a:rPr lang="en-US" dirty="0"/>
              <a:t> </a:t>
            </a:r>
            <a:r>
              <a:rPr lang="en-US" dirty="0" err="1"/>
              <a:t>vērā</a:t>
            </a:r>
            <a:r>
              <a:rPr lang="en-US" dirty="0"/>
              <a:t> </a:t>
            </a:r>
            <a:r>
              <a:rPr lang="en-US" dirty="0" err="1"/>
              <a:t>ieguvumi</a:t>
            </a:r>
            <a:r>
              <a:rPr lang="en-US" dirty="0"/>
              <a:t> un </a:t>
            </a:r>
            <a:r>
              <a:rPr lang="en-US" dirty="0" err="1"/>
              <a:t>zaudējumi</a:t>
            </a:r>
            <a:r>
              <a:rPr lang="en-US" dirty="0"/>
              <a:t>) – </a:t>
            </a:r>
            <a:r>
              <a:rPr lang="en-US" dirty="0" err="1"/>
              <a:t>darbinieku</a:t>
            </a:r>
            <a:r>
              <a:rPr lang="en-US" dirty="0"/>
              <a:t> un </a:t>
            </a:r>
            <a:r>
              <a:rPr lang="en-US" dirty="0" err="1"/>
              <a:t>laika</a:t>
            </a:r>
            <a:r>
              <a:rPr lang="en-US" dirty="0"/>
              <a:t> </a:t>
            </a:r>
            <a:r>
              <a:rPr lang="en-US" dirty="0" err="1"/>
              <a:t>resurss</a:t>
            </a:r>
            <a:r>
              <a:rPr lang="en-US" dirty="0"/>
              <a:t>, </a:t>
            </a:r>
            <a:r>
              <a:rPr lang="en-US" dirty="0" err="1"/>
              <a:t>tehnoloģiju</a:t>
            </a:r>
            <a:r>
              <a:rPr lang="en-US" dirty="0"/>
              <a:t> </a:t>
            </a:r>
            <a:r>
              <a:rPr lang="en-US" dirty="0" err="1"/>
              <a:t>ieguvums</a:t>
            </a:r>
            <a:r>
              <a:rPr lang="en-US" dirty="0"/>
              <a:t>, </a:t>
            </a:r>
            <a:r>
              <a:rPr lang="en-US" dirty="0" err="1"/>
              <a:t>saistītie</a:t>
            </a:r>
            <a:r>
              <a:rPr lang="en-US" dirty="0"/>
              <a:t> </a:t>
            </a:r>
            <a:r>
              <a:rPr lang="en-US" dirty="0" err="1"/>
              <a:t>pakalpojumi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443459"/>
            <a:ext cx="5472000" cy="3587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947459"/>
            <a:ext cx="5472113" cy="21960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79CBC8-EE11-4446-B853-E726421531E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Copyright 2008-2022 SIA "AGroup".  All rights reserved. 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Yellow paper folded as graph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84" r="2084"/>
          <a:stretch/>
        </p:blipFill>
        <p:spPr>
          <a:xfrm>
            <a:off x="0" y="1"/>
            <a:ext cx="9158175" cy="6371350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Graphic 7" descr="User" title="Icon - Presenter Name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85495" y="4006655"/>
            <a:ext cx="218900" cy="218900"/>
          </a:xfrm>
          <a:prstGeom prst="rect">
            <a:avLst/>
          </a:prstGeom>
        </p:spPr>
      </p:pic>
      <p:pic>
        <p:nvPicPr>
          <p:cNvPr id="10" name="Graphic 9" descr="Smart Phone" title="Icon - Presenter Phone Numbe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85495" y="4355103"/>
            <a:ext cx="218900" cy="218900"/>
          </a:xfrm>
          <a:prstGeom prst="rect">
            <a:avLst/>
          </a:prstGeom>
        </p:spPr>
      </p:pic>
      <p:pic>
        <p:nvPicPr>
          <p:cNvPr id="9" name="Graphic 8" descr="Envelope" title="Icon Presenter Email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85495" y="4703551"/>
            <a:ext cx="218900" cy="218900"/>
          </a:xfrm>
          <a:prstGeom prst="rect">
            <a:avLst/>
          </a:prstGeom>
        </p:spPr>
      </p:pic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72552" y="5040763"/>
            <a:ext cx="244786" cy="244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963376-0523-4EE4-AB99-361FF7825B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240" y="6416648"/>
            <a:ext cx="5761219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FFD00A"/>
      </a:accent1>
      <a:accent2>
        <a:srgbClr val="FFD00A"/>
      </a:accent2>
      <a:accent3>
        <a:srgbClr val="FFD00A"/>
      </a:accent3>
      <a:accent4>
        <a:srgbClr val="D8D8D8"/>
      </a:accent4>
      <a:accent5>
        <a:srgbClr val="1A0F49"/>
      </a:accent5>
      <a:accent6>
        <a:srgbClr val="FFD00A"/>
      </a:accent6>
      <a:hlink>
        <a:srgbClr val="FFD00A"/>
      </a:hlink>
      <a:folHlink>
        <a:srgbClr val="FFD00A"/>
      </a:folHlink>
    </a:clrScheme>
    <a:fontScheme name="Custom 2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90D0D0-7C1D-47FF-A2F0-9937AA567A3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5563</TotalTime>
  <Words>372</Words>
  <Application>Microsoft Office PowerPoint</Application>
  <PresentationFormat>Widescreen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PT Sans</vt:lpstr>
      <vt:lpstr>Times New Roman</vt:lpstr>
      <vt:lpstr>Office Theme</vt:lpstr>
      <vt:lpstr>Algu aprēķins: “outsourcing" vai "in house"</vt:lpstr>
      <vt:lpstr>PowerPoint Presentation</vt:lpstr>
      <vt:lpstr>Algu aprēķins in house</vt:lpstr>
      <vt:lpstr>Algu aprēķins in house</vt:lpstr>
      <vt:lpstr>PowerPoint Presentation</vt:lpstr>
      <vt:lpstr>Algu aprēķins ārpakalpojumā</vt:lpstr>
      <vt:lpstr>Algu aprēķins ārpakalpojumā</vt:lpstr>
      <vt:lpstr>Vai nodot ārpakalpojumā?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Jūlija Kuzņecova</dc:creator>
  <cp:lastModifiedBy>Jānis Krūklis</cp:lastModifiedBy>
  <cp:revision>48</cp:revision>
  <dcterms:created xsi:type="dcterms:W3CDTF">2022-01-19T15:17:06Z</dcterms:created>
  <dcterms:modified xsi:type="dcterms:W3CDTF">2022-04-19T10:56:24Z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